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292" r:id="rId2"/>
    <p:sldId id="257" r:id="rId3"/>
    <p:sldId id="258" r:id="rId4"/>
    <p:sldId id="260" r:id="rId5"/>
    <p:sldId id="289" r:id="rId6"/>
    <p:sldId id="262" r:id="rId7"/>
    <p:sldId id="263" r:id="rId8"/>
    <p:sldId id="285" r:id="rId9"/>
    <p:sldId id="287" r:id="rId10"/>
    <p:sldId id="288" r:id="rId11"/>
    <p:sldId id="264" r:id="rId12"/>
    <p:sldId id="306" r:id="rId13"/>
    <p:sldId id="290" r:id="rId14"/>
    <p:sldId id="284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272" r:id="rId23"/>
    <p:sldId id="301" r:id="rId24"/>
    <p:sldId id="273" r:id="rId25"/>
    <p:sldId id="302" r:id="rId26"/>
    <p:sldId id="303" r:id="rId27"/>
    <p:sldId id="304" r:id="rId28"/>
    <p:sldId id="274" r:id="rId29"/>
    <p:sldId id="305" r:id="rId30"/>
    <p:sldId id="275" r:id="rId31"/>
    <p:sldId id="276" r:id="rId32"/>
    <p:sldId id="291" r:id="rId33"/>
    <p:sldId id="280" r:id="rId34"/>
    <p:sldId id="279" r:id="rId35"/>
    <p:sldId id="281" r:id="rId36"/>
    <p:sldId id="282" r:id="rId37"/>
    <p:sldId id="283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8124" autoAdjust="0"/>
  </p:normalViewPr>
  <p:slideViewPr>
    <p:cSldViewPr snapToGrid="0">
      <p:cViewPr varScale="1">
        <p:scale>
          <a:sx n="59" d="100"/>
          <a:sy n="59" d="100"/>
        </p:scale>
        <p:origin x="9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A2ADA-951C-4F21-8B7E-2FC2357B3D9A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FCA90-4F40-40F9-8DFA-CA71DF05D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00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amepre.2015.11.004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i.org/10.1038/mp.2013.54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(e.g., physical abuse, neglect, sexual abuse, domestic violence, experience with a family member with mental health difficulties, disruptions in primary relationships due to incarceration)</a:t>
            </a:r>
          </a:p>
          <a:p>
            <a:endParaRPr lang="en-US" dirty="0"/>
          </a:p>
          <a:p>
            <a:r>
              <a:rPr lang="en-US" dirty="0"/>
              <a:t>Brown et al 2009 found a 20-year difference in life expectancy when comparing a sample of adults with childhood adverse experiences to a sample of adults without childhood adverse experiences.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Mason SM, Bryn Austin S, </a:t>
            </a:r>
            <a:r>
              <a:rPr lang="en-US" dirty="0" err="1"/>
              <a:t>Bakalar</a:t>
            </a:r>
            <a:r>
              <a:rPr lang="en-US" dirty="0"/>
              <a:t> JL, Boynton-Jarrett R, Field AE, Gooding HC, </a:t>
            </a:r>
            <a:r>
              <a:rPr lang="en-US" dirty="0" err="1"/>
              <a:t>Holsen</a:t>
            </a:r>
            <a:r>
              <a:rPr lang="en-US" dirty="0"/>
              <a:t> LM, Jackson B, </a:t>
            </a:r>
            <a:r>
              <a:rPr lang="en-US" dirty="0" err="1"/>
              <a:t>Neumark-Sztainer</a:t>
            </a:r>
            <a:r>
              <a:rPr lang="en-US" dirty="0"/>
              <a:t> D, Sanchez M, </a:t>
            </a:r>
            <a:r>
              <a:rPr lang="en-US" dirty="0" err="1"/>
              <a:t>Sogg</a:t>
            </a:r>
            <a:r>
              <a:rPr lang="en-US" dirty="0"/>
              <a:t> S, </a:t>
            </a:r>
            <a:r>
              <a:rPr lang="en-US" dirty="0" err="1"/>
              <a:t>Tanofsky-Kraff</a:t>
            </a:r>
            <a:r>
              <a:rPr lang="en-US" dirty="0"/>
              <a:t> M, Rich-Edwards JW. Child maltreatment’s heavy toll: the need for trauma-informed obesity prevention. Am J </a:t>
            </a:r>
            <a:r>
              <a:rPr lang="en-US" dirty="0" err="1"/>
              <a:t>Prev</a:t>
            </a:r>
            <a:r>
              <a:rPr lang="en-US" dirty="0"/>
              <a:t> Med. 2016;50(5):646–9. </a:t>
            </a:r>
            <a:r>
              <a:rPr lang="en-US" dirty="0" err="1"/>
              <a:t>Epub</a:t>
            </a:r>
            <a:r>
              <a:rPr lang="en-US" dirty="0"/>
              <a:t> 2015 Dec 11. PubMed PMID: 26689978; PubMed Central PMCID: PMC4905569.  </a:t>
            </a:r>
            <a:r>
              <a:rPr lang="en-US" dirty="0">
                <a:hlinkClick r:id="rId3"/>
              </a:rPr>
              <a:t>https://doi.org/10.1016/j.amepre.2015.11.004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A meta-analysis of 41 studies found that ACEs in childhood were associated with a 36% higher risk of obesity in adulthood, and there was a stronger correlation with highest BMI class (</a:t>
            </a:r>
            <a:r>
              <a:rPr lang="en-US" dirty="0" err="1"/>
              <a:t>Danese</a:t>
            </a:r>
            <a:r>
              <a:rPr lang="en-US" dirty="0"/>
              <a:t> &amp; Tan, 2014)</a:t>
            </a:r>
          </a:p>
          <a:p>
            <a:r>
              <a:rPr lang="en-US" dirty="0" err="1"/>
              <a:t>Danese</a:t>
            </a:r>
            <a:r>
              <a:rPr lang="en-US" dirty="0"/>
              <a:t> A, Tan M. Childhood maltreatment and obesity: systematic review and meta-analysis. Mol Psychiatry. 2014;19(5):544–54. </a:t>
            </a:r>
            <a:r>
              <a:rPr lang="en-US" dirty="0" err="1"/>
              <a:t>Epub</a:t>
            </a:r>
            <a:r>
              <a:rPr lang="en-US" dirty="0"/>
              <a:t> 2013 May 21. Review.  </a:t>
            </a:r>
            <a:r>
              <a:rPr lang="en-US" dirty="0">
                <a:hlinkClick r:id="rId4"/>
              </a:rPr>
              <a:t>https://doi.org/10.1038/mp.2013.54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Roos</a:t>
            </a:r>
            <a:r>
              <a:rPr lang="en-US" dirty="0"/>
              <a:t> et al., 2013 found in their nationally representative sample of 34 653 noninstitutionalized US population who were 20 years old or older, that up to 60% of the sample who had experienced an adverse childhood experience experienced homelessness. </a:t>
            </a:r>
          </a:p>
          <a:p>
            <a:endParaRPr lang="en-US" dirty="0"/>
          </a:p>
          <a:p>
            <a:r>
              <a:rPr lang="en-US" dirty="0"/>
              <a:t>Compared to persons without ACEs, the risk of lung cancer for those with ≥ 6 ACEs had a 3-fold increased risk (hospital records: RR = 3.18, 95%CI = 0.71-14.15; mortality records: RR = 3.55, 95%CI = 1.25-10.09; hospital or mortality records: RR = 2.70, 95%CI = 0.94-7.72). The risk was not mediated by cigarette smoking (RR = 2.14, 95%CI = 0.46-9.89). However, if you were a former cigarette smoker you had a RR = 4.44, if you were a current smoker of &lt;20 cigarettes a day you had a RR = 10.27, and if you were a current smoker of ≥ 20 cigarettes a day, you had a RR = 26.97.</a:t>
            </a:r>
          </a:p>
          <a:p>
            <a:endParaRPr lang="en-US" dirty="0"/>
          </a:p>
          <a:p>
            <a:r>
              <a:rPr lang="en-US" dirty="0"/>
              <a:t>People with ≥ 6 ACEs developed lung cancer about 13 years earlier than those with no ACES.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</a:rPr>
              <a:t>more likely to be men (53% </a:t>
            </a:r>
            <a:r>
              <a:rPr lang="en-US" dirty="0">
                <a:effectLst/>
                <a:latin typeface="Arial" panose="020B0604020202020204" pitchFamily="34" charset="0"/>
              </a:rPr>
              <a:t>v </a:t>
            </a:r>
            <a:r>
              <a:rPr lang="en-US" dirty="0">
                <a:effectLst/>
                <a:latin typeface="Times New Roman" panose="02020603050405020304" pitchFamily="18" charset="0"/>
              </a:rPr>
              <a:t>46%)</a:t>
            </a:r>
          </a:p>
          <a:p>
            <a:endParaRPr lang="en-US" dirty="0">
              <a:effectLst/>
              <a:latin typeface="Times New Roman" panose="02020603050405020304" pitchFamily="18" charset="0"/>
            </a:endParaRPr>
          </a:p>
          <a:p>
            <a:r>
              <a:rPr lang="en-US" dirty="0">
                <a:effectLst/>
                <a:latin typeface="Arial" panose="020B0604020202020204" pitchFamily="34" charset="0"/>
              </a:rPr>
              <a:t>Brown et al.: Adverse childhood experiences are associated with the risk of lung cancer: a prospective cohort study. BMC Public Health 2010 10:20.</a:t>
            </a:r>
          </a:p>
          <a:p>
            <a:endParaRPr lang="en-US" dirty="0">
              <a:effectLst/>
              <a:latin typeface="Arial" panose="020B0604020202020204" pitchFamily="34" charset="0"/>
            </a:endParaRPr>
          </a:p>
          <a:p>
            <a:r>
              <a:rPr lang="en-US" dirty="0" err="1"/>
              <a:t>Su</a:t>
            </a:r>
            <a:r>
              <a:rPr lang="en-US" dirty="0"/>
              <a:t>, S., Jimenez, M. P., Roberts, C. T., &amp; Loucks, E. B. (2015). The role of adverse childhood experiences in cardiovascular disease risk: a review with emphasis on plausible mechanisms. </a:t>
            </a:r>
            <a:r>
              <a:rPr lang="en-US" i="1" dirty="0"/>
              <a:t>Current cardiology reports</a:t>
            </a:r>
            <a:r>
              <a:rPr lang="en-US" dirty="0"/>
              <a:t>, </a:t>
            </a:r>
            <a:r>
              <a:rPr lang="en-US" i="1" dirty="0"/>
              <a:t>17</a:t>
            </a:r>
            <a:r>
              <a:rPr lang="en-US" dirty="0"/>
              <a:t>(10), 88. https://doi.org/10.1007/s11886-015-0645-1</a:t>
            </a:r>
          </a:p>
          <a:p>
            <a:endParaRPr lang="en-US" dirty="0"/>
          </a:p>
          <a:p>
            <a:r>
              <a:rPr lang="en-US" dirty="0"/>
              <a:t>Lin, L., Wang, H. H., Lu, C., Chen, W., &amp; Guo, V. Y. (2021). Adverse Childhood Experiences and Subsequent Chronic Diseases Among Middle-aged or Older Adults in China and Associations With Demographic and Socioeconomic Characteristics. </a:t>
            </a:r>
            <a:r>
              <a:rPr lang="en-US" i="1" dirty="0"/>
              <a:t>JAMA network open</a:t>
            </a:r>
            <a:r>
              <a:rPr lang="en-US" dirty="0"/>
              <a:t>, </a:t>
            </a:r>
            <a:r>
              <a:rPr lang="en-US" i="1" dirty="0"/>
              <a:t>4</a:t>
            </a:r>
            <a:r>
              <a:rPr lang="en-US" dirty="0"/>
              <a:t>(10), e2130143. https://doi.org/10.1001/jamanetworkopen.2021.30143</a:t>
            </a:r>
          </a:p>
          <a:p>
            <a:endParaRPr lang="en-US" dirty="0"/>
          </a:p>
          <a:p>
            <a:r>
              <a:rPr lang="en-US" dirty="0"/>
              <a:t>Anda, R. F., Brown, D. W., Dube, S. R., </a:t>
            </a:r>
            <a:r>
              <a:rPr lang="en-US" dirty="0" err="1"/>
              <a:t>Bremner</a:t>
            </a:r>
            <a:r>
              <a:rPr lang="en-US" dirty="0"/>
              <a:t>, J. D., </a:t>
            </a:r>
            <a:r>
              <a:rPr lang="en-US" dirty="0" err="1"/>
              <a:t>Felitti</a:t>
            </a:r>
            <a:r>
              <a:rPr lang="en-US" dirty="0"/>
              <a:t>, V. J., &amp; Giles, W. H. (2008). Adverse childhood experiences and chronic obstructive pulmonary disease in adults. </a:t>
            </a:r>
            <a:r>
              <a:rPr lang="en-US" i="1" dirty="0"/>
              <a:t>American journal of preventive medicine</a:t>
            </a:r>
            <a:r>
              <a:rPr lang="en-US" dirty="0"/>
              <a:t>, </a:t>
            </a:r>
            <a:r>
              <a:rPr lang="en-US" i="1" dirty="0"/>
              <a:t>34</a:t>
            </a:r>
            <a:r>
              <a:rPr lang="en-US" dirty="0"/>
              <a:t>(5), 396–403. https://doi.org/10.1016/j.amepre.2008.02.002</a:t>
            </a:r>
          </a:p>
          <a:p>
            <a:endParaRPr lang="en-US" dirty="0"/>
          </a:p>
          <a:p>
            <a:r>
              <a:rPr lang="en-US" dirty="0"/>
              <a:t>Dube, S. R., Fairweather, D., Pearson, W. S., </a:t>
            </a:r>
            <a:r>
              <a:rPr lang="en-US" dirty="0" err="1"/>
              <a:t>Felitti</a:t>
            </a:r>
            <a:r>
              <a:rPr lang="en-US" dirty="0"/>
              <a:t>, V. J., Anda, R. F., &amp; Croft, J. B. (2009). Cumulative childhood stress and autoimmune diseases in adults. </a:t>
            </a:r>
            <a:r>
              <a:rPr lang="en-US" i="1" dirty="0"/>
              <a:t>Psychosomatic medicine</a:t>
            </a:r>
            <a:r>
              <a:rPr lang="en-US" dirty="0"/>
              <a:t>, </a:t>
            </a:r>
            <a:r>
              <a:rPr lang="en-US" i="1" dirty="0"/>
              <a:t>71</a:t>
            </a:r>
            <a:r>
              <a:rPr lang="en-US" dirty="0"/>
              <a:t>(2), 243–250. https://doi.org/10.1097/PSY.0b013e3181907888</a:t>
            </a:r>
          </a:p>
          <a:p>
            <a:endParaRPr lang="en-US" dirty="0"/>
          </a:p>
          <a:p>
            <a:r>
              <a:rPr lang="en-US" dirty="0"/>
              <a:t>Lee, H., Kim, Y., &amp; Terry, J. (2020). Adverse childhood experiences (ACEs) on mental disorders in young adulthood: Latent classes and community violence exposure. </a:t>
            </a:r>
            <a:r>
              <a:rPr lang="en-US" i="1" dirty="0"/>
              <a:t>Preventive medicine</a:t>
            </a:r>
            <a:r>
              <a:rPr lang="en-US" dirty="0"/>
              <a:t>, </a:t>
            </a:r>
            <a:r>
              <a:rPr lang="en-US" i="1" dirty="0"/>
              <a:t>134</a:t>
            </a:r>
            <a:r>
              <a:rPr lang="en-US" dirty="0"/>
              <a:t>, 106039. https://doi.org/10.1016/j.ypmed.2020.106039</a:t>
            </a:r>
          </a:p>
          <a:p>
            <a:endParaRPr lang="en-US" dirty="0"/>
          </a:p>
          <a:p>
            <a:r>
              <a:rPr lang="en-US" dirty="0" err="1"/>
              <a:t>Roos</a:t>
            </a:r>
            <a:r>
              <a:rPr lang="en-US" dirty="0"/>
              <a:t>, L. E., Afifi, T. O., Martin, C. G., </a:t>
            </a:r>
            <a:r>
              <a:rPr lang="en-US" dirty="0" err="1"/>
              <a:t>Pietrzak</a:t>
            </a:r>
            <a:r>
              <a:rPr lang="en-US" dirty="0"/>
              <a:t>, R. H., Tsai, J., &amp; Sareen, J. (2016). Linking typologies of childhood adversity to adult incarceration: Findings from a nationally representative sample. </a:t>
            </a:r>
            <a:r>
              <a:rPr lang="en-US" i="1" dirty="0"/>
              <a:t>The American journal of orthopsychiatry</a:t>
            </a:r>
            <a:r>
              <a:rPr lang="en-US" dirty="0"/>
              <a:t>, </a:t>
            </a:r>
            <a:r>
              <a:rPr lang="en-US" i="1" dirty="0"/>
              <a:t>86</a:t>
            </a:r>
            <a:r>
              <a:rPr lang="en-US" dirty="0"/>
              <a:t>(5), 584–593. https://doi.org/10.1037/ort0000144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CA90-4F40-40F9-8DFA-CA71DF05DD8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580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CA90-4F40-40F9-8DFA-CA71DF05DD8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860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CA90-4F40-40F9-8DFA-CA71DF05DD8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468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consequences of eviction or housing instability and domestic violence are well studied, but research on the trajectories between the two is </a:t>
            </a:r>
            <a:r>
              <a:rPr lang="en-US"/>
              <a:t>more limited.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CA90-4F40-40F9-8DFA-CA71DF05DD8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57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C24E-0759-4FDD-8D01-B96EB5079206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0CC9-54E4-4DD2-80BF-2A19A76CFC2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861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C24E-0759-4FDD-8D01-B96EB5079206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0CC9-54E4-4DD2-80BF-2A19A76CF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376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C24E-0759-4FDD-8D01-B96EB5079206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0CC9-54E4-4DD2-80BF-2A19A76CFC2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031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C24E-0759-4FDD-8D01-B96EB5079206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0CC9-54E4-4DD2-80BF-2A19A76CF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9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C24E-0759-4FDD-8D01-B96EB5079206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0CC9-54E4-4DD2-80BF-2A19A76CF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57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C24E-0759-4FDD-8D01-B96EB5079206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0CC9-54E4-4DD2-80BF-2A19A76CF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77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C24E-0759-4FDD-8D01-B96EB5079206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0CC9-54E4-4DD2-80BF-2A19A76CF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50EC24E-0759-4FDD-8D01-B96EB5079206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FD0CC9-54E4-4DD2-80BF-2A19A76CF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60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C24E-0759-4FDD-8D01-B96EB5079206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0CC9-54E4-4DD2-80BF-2A19A76CF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6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C24E-0759-4FDD-8D01-B96EB5079206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0CC9-54E4-4DD2-80BF-2A19A76CF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1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C24E-0759-4FDD-8D01-B96EB5079206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0CC9-54E4-4DD2-80BF-2A19A76CF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4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50EC24E-0759-4FDD-8D01-B96EB5079206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4FD0CC9-54E4-4DD2-80BF-2A19A76CFC2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842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0615-021-00824-w#ref-CR6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ink.springer.com/article/10.1007/s10615-021-00824-w#ref-CR22" TargetMode="External"/><Relationship Id="rId5" Type="http://schemas.openxmlformats.org/officeDocument/2006/relationships/hyperlink" Target="https://link.springer.com/article/10.1007/s10615-021-00824-w#ref-CR64" TargetMode="External"/><Relationship Id="rId4" Type="http://schemas.openxmlformats.org/officeDocument/2006/relationships/hyperlink" Target="https://link.springer.com/article/10.1007/s10615-021-00824-w#ref-CR107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4C328-DCAC-48B4-8677-AFFC89745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8225" y="1528083"/>
            <a:ext cx="10058400" cy="236296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Domestic Violence and Eviction Summit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78134D-AE57-409A-AFFB-418E74746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325" y="4474670"/>
            <a:ext cx="11506200" cy="1830880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</a:pPr>
            <a:r>
              <a:rPr lang="en-US" sz="26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Collaboration between Creighton, UNO, and Juvenile Justice Institute</a:t>
            </a:r>
          </a:p>
          <a:p>
            <a:pPr>
              <a:spcBef>
                <a:spcPts val="0"/>
              </a:spcBef>
            </a:pPr>
            <a:endParaRPr lang="en-US" sz="26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26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Pierce Greenberg – Creighton University		Tara Richards – UNO Criminal Justice</a:t>
            </a:r>
          </a:p>
          <a:p>
            <a:pPr>
              <a:spcBef>
                <a:spcPts val="0"/>
              </a:spcBef>
            </a:pPr>
            <a:r>
              <a:rPr lang="en-US" sz="26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Michelle Roley-Roberts – Creighton University	Anne Hobbs – </a:t>
            </a:r>
            <a:r>
              <a:rPr lang="en-US" sz="23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Juvenile Justice Institute</a:t>
            </a:r>
          </a:p>
          <a:p>
            <a:pPr>
              <a:spcBef>
                <a:spcPts val="0"/>
              </a:spcBef>
            </a:pPr>
            <a:endParaRPr lang="en-US" sz="26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26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Graduate Student Researchers: Michaela Goldsmith and Brian Gildea</a:t>
            </a:r>
          </a:p>
          <a:p>
            <a:pPr>
              <a:spcBef>
                <a:spcPts val="0"/>
              </a:spcBef>
            </a:pPr>
            <a:r>
              <a:rPr lang="en-US" sz="26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Undergraduate Student Researchers: Gelsey Timilsina, Nora Martin, Monica Bradley </a:t>
            </a:r>
          </a:p>
          <a:p>
            <a:endParaRPr lang="en-US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743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Today’s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765" y="1936902"/>
            <a:ext cx="10779034" cy="356038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Get Lunch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Research Presentation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Group Discussion and Brainstorming Activity on Domestic Violence and Housing Insecurity Overlap in Omaha</a:t>
            </a:r>
          </a:p>
        </p:txBody>
      </p:sp>
    </p:spTree>
    <p:extLst>
      <p:ext uri="{BB962C8B-B14F-4D97-AF65-F5344CB8AC3E}">
        <p14:creationId xmlns:p14="http://schemas.microsoft.com/office/powerpoint/2010/main" val="232549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Who are we? </a:t>
            </a:r>
          </a:p>
        </p:txBody>
      </p:sp>
      <p:pic>
        <p:nvPicPr>
          <p:cNvPr id="1026" name="Picture 2" descr="University of Nebraska-Omaha | College of Business Administration">
            <a:extLst>
              <a:ext uri="{FF2B5EF4-FFF2-40B4-BE49-F238E27FC236}">
                <a16:creationId xmlns:a16="http://schemas.microsoft.com/office/drawing/2014/main" id="{BB324EF2-B73E-4173-8DAF-CD1529BC2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137" y="2384297"/>
            <a:ext cx="4029891" cy="121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reighton University Honored For Commitment To First-Generation Students -  KFOR FM 103.3 1240 AM">
            <a:extLst>
              <a:ext uri="{FF2B5EF4-FFF2-40B4-BE49-F238E27FC236}">
                <a16:creationId xmlns:a16="http://schemas.microsoft.com/office/drawing/2014/main" id="{6AB32379-3DA4-4F0C-B040-283837B71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5157"/>
            <a:ext cx="3356200" cy="139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4899C16-A96C-474F-875A-D33655AB11F0}"/>
              </a:ext>
            </a:extLst>
          </p:cNvPr>
          <p:cNvSpPr txBox="1">
            <a:spLocks/>
          </p:cNvSpPr>
          <p:nvPr/>
        </p:nvSpPr>
        <p:spPr>
          <a:xfrm>
            <a:off x="457200" y="4021040"/>
            <a:ext cx="11734800" cy="235441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Grant studying the link between traumatic events like domestic violence and eviction in Omaha.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Providing data to examine that link.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Hosting community summit, sharing results, starting discussion.  </a:t>
            </a:r>
          </a:p>
        </p:txBody>
      </p:sp>
      <p:pic>
        <p:nvPicPr>
          <p:cNvPr id="6" name="Picture 2" descr="GP IDeA-CTR – The Great Plains IDeA-CTR is a collaborative effort between  nine regional institutions. The IDeA-CTR strives to provide training,  education and mentorship; tools and resources; and funding to regional  researchers.">
            <a:extLst>
              <a:ext uri="{FF2B5EF4-FFF2-40B4-BE49-F238E27FC236}">
                <a16:creationId xmlns:a16="http://schemas.microsoft.com/office/drawing/2014/main" id="{61F535FF-417E-4C53-973F-4C7D392B1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239" y="1942144"/>
            <a:ext cx="3125561" cy="196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02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What we’ll discuss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6" y="2080154"/>
            <a:ext cx="10896600" cy="353959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The state of housing insecurity in Omaha.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How domestic violence can be a cause/consequence of housing insecurity.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Our research methods and results.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Where do we go from here? </a:t>
            </a:r>
          </a:p>
        </p:txBody>
      </p:sp>
    </p:spTree>
    <p:extLst>
      <p:ext uri="{BB962C8B-B14F-4D97-AF65-F5344CB8AC3E}">
        <p14:creationId xmlns:p14="http://schemas.microsoft.com/office/powerpoint/2010/main" val="225515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8" y="751114"/>
            <a:ext cx="11168743" cy="910046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Why is housing stability important?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B4AF72-B479-494A-B4DE-560F3553E7A8}"/>
              </a:ext>
            </a:extLst>
          </p:cNvPr>
          <p:cNvSpPr txBox="1"/>
          <p:nvPr/>
        </p:nvSpPr>
        <p:spPr>
          <a:xfrm>
            <a:off x="261254" y="2209800"/>
            <a:ext cx="610688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Residential stability is core to other forms of stability.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It is a neighborhood and community issue, in addition to an individual problem. </a:t>
            </a:r>
          </a:p>
        </p:txBody>
      </p:sp>
      <p:pic>
        <p:nvPicPr>
          <p:cNvPr id="6" name="Picture 5" descr="A picture containing outdoor, tree, white, seat&#10;&#10;Description automatically generated">
            <a:extLst>
              <a:ext uri="{FF2B5EF4-FFF2-40B4-BE49-F238E27FC236}">
                <a16:creationId xmlns:a16="http://schemas.microsoft.com/office/drawing/2014/main" id="{B30EA647-FBA7-429F-8933-6FE6B894C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943" y="1886109"/>
            <a:ext cx="5497289" cy="41229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19D954-6EE0-44BC-9ACF-C9089058AA7B}"/>
              </a:ext>
            </a:extLst>
          </p:cNvPr>
          <p:cNvSpPr txBox="1"/>
          <p:nvPr/>
        </p:nvSpPr>
        <p:spPr>
          <a:xfrm>
            <a:off x="9927775" y="5997078"/>
            <a:ext cx="2133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Photo by Eric Meyer</a:t>
            </a:r>
          </a:p>
        </p:txBody>
      </p:sp>
    </p:spTree>
    <p:extLst>
      <p:ext uri="{BB962C8B-B14F-4D97-AF65-F5344CB8AC3E}">
        <p14:creationId xmlns:p14="http://schemas.microsoft.com/office/powerpoint/2010/main" val="1207979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Housing Insecurity in Omaha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6" y="2080152"/>
            <a:ext cx="11409588" cy="4179133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From 2012 to 2019, Omaha had more than 3,500 evictions, on average, per year.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Since COVID, yearly eviction totals have declined due to supports: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Federal and local eviction moratoriums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Emergency Rental Assistance Program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Tenant supports from Legal Aid of Nebraska and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theTenant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Assistance Project</a:t>
            </a:r>
          </a:p>
        </p:txBody>
      </p:sp>
    </p:spTree>
    <p:extLst>
      <p:ext uri="{BB962C8B-B14F-4D97-AF65-F5344CB8AC3E}">
        <p14:creationId xmlns:p14="http://schemas.microsoft.com/office/powerpoint/2010/main" val="322272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ERAP Distribution in Omaha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6" y="2080154"/>
            <a:ext cx="10896600" cy="353959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From April 2021 to April 2022, more than 7,400 households in Omaha received emergency rental assistance (for rent).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99.1% of rental assistance goes directly to landlords.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average assistance was ~$4,000.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Average length was ~4 months.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Average rent for ERA: $1,035. </a:t>
            </a:r>
          </a:p>
        </p:txBody>
      </p:sp>
    </p:spTree>
    <p:extLst>
      <p:ext uri="{BB962C8B-B14F-4D97-AF65-F5344CB8AC3E}">
        <p14:creationId xmlns:p14="http://schemas.microsoft.com/office/powerpoint/2010/main" val="418811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426"/>
            <a:ext cx="12409714" cy="951647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What kind of households received ERAP?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6" y="2080154"/>
            <a:ext cx="10896600" cy="353959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56% of ERAP households made less than 30% of the median household income. (~$18,000 for 1 person HH).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27%: households made between 30% and 50% of median area income (~$18,000 to $30,000).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$1,035/month is well above affordability for people making these incomes (Omaha Community Foundation report). </a:t>
            </a:r>
          </a:p>
        </p:txBody>
      </p:sp>
    </p:spTree>
    <p:extLst>
      <p:ext uri="{BB962C8B-B14F-4D97-AF65-F5344CB8AC3E}">
        <p14:creationId xmlns:p14="http://schemas.microsoft.com/office/powerpoint/2010/main" val="291664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88255"/>
            <a:ext cx="12409714" cy="951647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Mapping ERAP Distribution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F01204-5676-4A2E-911D-9468C9C025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58"/>
          <a:stretch/>
        </p:blipFill>
        <p:spPr>
          <a:xfrm>
            <a:off x="258195" y="1639153"/>
            <a:ext cx="11675610" cy="521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113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88255"/>
            <a:ext cx="12409714" cy="951647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Mapping ERAP Distribution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380DE-0B2C-433B-8DD1-1CC835C7D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72" y="1703003"/>
            <a:ext cx="8665028" cy="5154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B6759E-2D91-44AB-852C-47E925B46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47" y="3638550"/>
            <a:ext cx="3133725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258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Gaps in ERAP Distribution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3" y="2080154"/>
            <a:ext cx="11723913" cy="393964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Statistical analysis finds South Omaha receiving less ERA than expected based on demographics (i.e., renter households, etc.)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Note: citizenship requirement imposed by city of Omaha due to state law prohibiting public assistance to non-citizens.  </a:t>
            </a:r>
          </a:p>
        </p:txBody>
      </p:sp>
    </p:spTree>
    <p:extLst>
      <p:ext uri="{BB962C8B-B14F-4D97-AF65-F5344CB8AC3E}">
        <p14:creationId xmlns:p14="http://schemas.microsoft.com/office/powerpoint/2010/main" val="3499252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9" y="286603"/>
            <a:ext cx="10720251" cy="1450757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Overall State of Housing Insecurity in Omaha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7" y="2080154"/>
            <a:ext cx="12028714" cy="329738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Programs such as the Emergency Rental Assistance Program have been very effective…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But at the same time highlight the very high level of need in our community. </a:t>
            </a:r>
          </a:p>
        </p:txBody>
      </p:sp>
    </p:spTree>
    <p:extLst>
      <p:ext uri="{BB962C8B-B14F-4D97-AF65-F5344CB8AC3E}">
        <p14:creationId xmlns:p14="http://schemas.microsoft.com/office/powerpoint/2010/main" val="86163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348" y="413657"/>
            <a:ext cx="11627303" cy="964474"/>
          </a:xfrm>
        </p:spPr>
        <p:txBody>
          <a:bodyPr>
            <a:normAutofit fontScale="90000"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The link between DV and housing insecurity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EC9AC7-B88E-430E-AA75-648BB1DA68B6}"/>
              </a:ext>
            </a:extLst>
          </p:cNvPr>
          <p:cNvSpPr txBox="1"/>
          <p:nvPr/>
        </p:nvSpPr>
        <p:spPr>
          <a:xfrm>
            <a:off x="99148" y="1890738"/>
            <a:ext cx="69003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Both can be considered traumatic events that influence life outcomes: social, physical, and mental health.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Residential instability can cause domestic violence issues; domestic violence can lead to residential instability.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house with bushes in front of it&#10;&#10;Description automatically generated with medium confidence">
            <a:extLst>
              <a:ext uri="{FF2B5EF4-FFF2-40B4-BE49-F238E27FC236}">
                <a16:creationId xmlns:a16="http://schemas.microsoft.com/office/drawing/2014/main" id="{72C93503-B120-455F-A079-01857E2E0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63" y="2155369"/>
            <a:ext cx="4946732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0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C9C4F-9544-F672-62AB-3FFC4483D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Traumatic Event History and Risk for Negative Outcomes Like Homelessness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5957C-4C87-D38A-B6A5-4E37BC703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3" y="1883230"/>
            <a:ext cx="11495314" cy="3985864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History of childhood traumatic events and adverse childhood experiences increases risk for a wide variety of negative outcomes with a dose-response effect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1,10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including: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Additional traumatic events in adulthood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Mental health disorders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9,13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Non-suicidal self-injury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Suicide ideation and attempts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Homelessness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Incarceration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Chronic health conditions –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Obesity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4,5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heart disease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6,9,10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cancer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7,9,10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chronic lung disease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7,8,9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stroke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9,10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Alzheimer's disease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9,10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diabetes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9,10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chronic kidney disease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9,10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autoimmune disorders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Life expectancy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4F8DFF-5251-B114-0D55-75BD79E07CF0}"/>
              </a:ext>
            </a:extLst>
          </p:cNvPr>
          <p:cNvSpPr txBox="1"/>
          <p:nvPr/>
        </p:nvSpPr>
        <p:spPr>
          <a:xfrm>
            <a:off x="322156" y="5869093"/>
            <a:ext cx="11608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Hughes et al., 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  <a:hlinkClick r:id="rId3" tooltip="Hughes, K., Bellis, M. A., Hardcastle, K. A., Sethi, D., Butchart, A., Mikton, C., &amp; Dunne, M. P. (2017). The effect of multiple adverse childhood experiences on health: A systematic review and meta-analysis. The Lancet Public Health, 2(8), e356–e366."/>
              </a:rPr>
              <a:t>2017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; 2. Roley-Roberts et al., 2017; 3.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Roos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et al.,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Roos, L., Mota, N., Afifi, T., Katz, L., Distasio, J., &amp; Sareen, J. (2013). Relationship between adverse childhood experiences and homelessness and the impact of axis I and II disorders. American Journal of Public Health, 103(2), S275-81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2013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4. Mason et al., 2016; 5.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Danese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&amp; Tan, 2014; 6.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et al., 2015; 7. Brown et al., 2010;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8. Anda et al., 2008; 9. Lin et al., 2021; 10. 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Holter et al., 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  <a:hlinkClick r:id="rId5" tooltip="Holter, J., Marchionni, C., &amp; Bhatt, B. (2020). The relationship of adulthood chronic disease and adverse childhood experiences (ACEs): Implications regarding prevention and promotion in international health. In Contemporary developments and perspectives in international health security-volume 1. Intech Open."/>
              </a:rPr>
              <a:t>2020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; 11.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Dube et al., 2009; 12. Brown et al.,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6" tooltip="Brown, D., Anda, R., Tiemeier, H., Felitti, V., Edwards, V., Croft, J., &amp; Giles, W. (2009). Adverse childhood experiences and the risk of premature mortality. American Journal of Preventive Medicine, 37(5), 389–396."/>
              </a:rPr>
              <a:t>2009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; 13. Lee et al., 2020; 14.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Roos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et al., 2016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089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DV as cause of eviction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6" y="2080154"/>
            <a:ext cx="10896600" cy="3539596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~38% of DV survivors report homelessness or housing instability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3,4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Nuisance laws and enforcement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2,5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VAWA protects housing rights for DV or stalking victims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3,6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Survivors may not know about these protections and can still be evicted for other reasons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Landlords use formal and informal eviction tactics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‘Nuisance’ properties may experience stricter enforcement of lease agreements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Financial abuse and other consequences can make it difficult to meet rent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1,3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008FF1-FCAE-2CAF-4887-02E37DE02FC8}"/>
              </a:ext>
            </a:extLst>
          </p:cNvPr>
          <p:cNvSpPr txBox="1"/>
          <p:nvPr/>
        </p:nvSpPr>
        <p:spPr>
          <a:xfrm>
            <a:off x="547688" y="6042487"/>
            <a:ext cx="1114816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00" dirty="0"/>
              <a:t>1.Adams et al., 2008; 2. Arnold, 2019a; 3. Baker, Cook, &amp; Norris, 2003; 4. Baker et al., 2010; 5. Desmond &amp; Valdez, 2012; 6. VAWA, 2019 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847009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45888"/>
            <a:ext cx="10058400" cy="9658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DV as consequence of eviction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6" y="2080154"/>
            <a:ext cx="10896600" cy="3539596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Loss of secure housing limits options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Push survivors to remain reliant on their abuser for housing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</a:p>
          <a:p>
            <a:pPr lvl="4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Increased stress on relationship and financial hardship can also increase risk for abuse/more severe abuse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Threat/concern for eviction can discourage reporting/seeking help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1,2,4,7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Do not want to be labeled a ‘nuisance’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History of eviction/housing instability can increase discrimination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2,3,5,6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F59B9-2573-969D-BA07-B751A68BC9BE}"/>
              </a:ext>
            </a:extLst>
          </p:cNvPr>
          <p:cNvSpPr txBox="1"/>
          <p:nvPr/>
        </p:nvSpPr>
        <p:spPr>
          <a:xfrm>
            <a:off x="521917" y="6041987"/>
            <a:ext cx="1114816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00" dirty="0"/>
              <a:t>1.Anderson et al., 2003; 2. Arnold, 2019a; 3. Arnold, 2019b; 4. Arnold &amp; Slusser, 2015; 5. Engleton et al., 2021; 6. Hepburn, Louis, &amp; Desmond, 2020; 7. Moss, 2019 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16156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Compounding consequences of DV &amp; eviction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6" y="1931961"/>
            <a:ext cx="10896600" cy="417777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Poverty trap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4,9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Economic hardship and economic abuse often go hand in hand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1,4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Experience of eviction can make outcomes from DV experience more severe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5,7,10,13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vice versa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3,8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Fear of eviction or experiencing housing instability can increase stress on survivors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4,11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e.g., skipping meals, remaining with an abuser, not reporting abuse,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Addressing housing instability among survivors can have positive impacts on stress, mental health, and future outcomes for survivors and their children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2,5,12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9DC323-2AC3-5F51-EC8B-4C6316014AAE}"/>
              </a:ext>
            </a:extLst>
          </p:cNvPr>
          <p:cNvSpPr txBox="1"/>
          <p:nvPr/>
        </p:nvSpPr>
        <p:spPr>
          <a:xfrm>
            <a:off x="466726" y="5863511"/>
            <a:ext cx="111481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00" dirty="0"/>
              <a:t>1.Adams et al., 2008; 2. Austin et al., 2022; 3. Baker, Cook, &amp; Norris, 2003</a:t>
            </a:r>
            <a:r>
              <a:rPr lang="en-US" sz="1300" dirty="0"/>
              <a:t>; 4. Brush, 2004; 5. </a:t>
            </a:r>
            <a:r>
              <a:rPr lang="en-US" sz="1300" dirty="0" err="1"/>
              <a:t>Bomsta</a:t>
            </a:r>
            <a:r>
              <a:rPr lang="en-US" sz="1300" dirty="0"/>
              <a:t> &amp; Sullivan, 2018; 6. Daoud et al., 2016; </a:t>
            </a:r>
          </a:p>
          <a:p>
            <a:r>
              <a:rPr lang="en-US" sz="1300" dirty="0"/>
              <a:t>7. Desmond &amp; Kimbro, 2015; 8. Groves et al., 2022; 9. Holliday et al., 2021; 10. </a:t>
            </a:r>
            <a:r>
              <a:rPr lang="en-US" sz="1300" dirty="0" err="1"/>
              <a:t>Marcal</a:t>
            </a:r>
            <a:r>
              <a:rPr lang="en-US" sz="1300" dirty="0"/>
              <a:t>, 2021</a:t>
            </a:r>
            <a:r>
              <a:rPr lang="en-US" sz="1300" dirty="0">
                <a:solidFill>
                  <a:schemeClr val="tx1"/>
                </a:solidFill>
              </a:rPr>
              <a:t>; 11. Moss, 2019; 12. Rollins &amp; </a:t>
            </a:r>
            <a:r>
              <a:rPr lang="en-US" sz="1300" dirty="0" err="1">
                <a:solidFill>
                  <a:schemeClr val="tx1"/>
                </a:solidFill>
              </a:rPr>
              <a:t>Billhardt</a:t>
            </a:r>
            <a:r>
              <a:rPr lang="en-US" sz="1300" dirty="0">
                <a:solidFill>
                  <a:schemeClr val="tx1"/>
                </a:solidFill>
              </a:rPr>
              <a:t>, 2012; 13</a:t>
            </a:r>
            <a:r>
              <a:rPr lang="en-US" sz="1300" dirty="0"/>
              <a:t>. Rollins et al., 2012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05010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Our research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2134582"/>
            <a:ext cx="11560628" cy="3645732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What kind of court contacts precede eviction for individuals in Omaha?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Specific focus on DV, but also acknowledgement that other court contacts are important, too.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What can this tell us about the systems and challenges that overlap with housing insecurity and DV? </a:t>
            </a:r>
          </a:p>
        </p:txBody>
      </p:sp>
    </p:spTree>
    <p:extLst>
      <p:ext uri="{BB962C8B-B14F-4D97-AF65-F5344CB8AC3E}">
        <p14:creationId xmlns:p14="http://schemas.microsoft.com/office/powerpoint/2010/main" val="1717826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Research Methods:</a:t>
            </a:r>
            <a:b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Sampling, Database, &amp; Case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5" y="2080154"/>
            <a:ext cx="11224531" cy="3798132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Random analytic sample of 300 eviction cases from Douglas County court that resulted in eviction from 2017-2019.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All case information accessed through the nebraska.gov/justice database.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D34817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Case types included civil, criminal, juvenile, traffic, probate, and small claims.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555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Coding Each Case – </a:t>
            </a:r>
            <a:b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Data Sources &amp; Cross-Referencing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6" y="2080154"/>
            <a:ext cx="11725274" cy="3776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Comprehensive document review for each subject including: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Legal Filings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Legal Briefs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Motions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Criminal Complaints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Citations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Court Judgments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D34817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Cross-referencing court-obtained information with known subject data to verify identity</a:t>
            </a:r>
          </a:p>
          <a:p>
            <a:pPr marL="384048" lvl="2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458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Coding Strategy-</a:t>
            </a:r>
            <a:b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Case History Composition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668F-D009-4BCB-A1D7-814088B8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6" y="2080154"/>
            <a:ext cx="10896600" cy="353959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Case Histories: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Demographic Information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Party Type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Case Type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Charges (if applicable)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Eviction Reason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Case Outcome</a:t>
            </a:r>
          </a:p>
        </p:txBody>
      </p:sp>
    </p:spTree>
    <p:extLst>
      <p:ext uri="{BB962C8B-B14F-4D97-AF65-F5344CB8AC3E}">
        <p14:creationId xmlns:p14="http://schemas.microsoft.com/office/powerpoint/2010/main" val="3989315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Our Results: </a:t>
            </a:r>
            <a:b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Characteristics of Eviction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F87128-2350-4DC7-832F-5E88BA059305}"/>
              </a:ext>
            </a:extLst>
          </p:cNvPr>
          <p:cNvSpPr txBox="1"/>
          <p:nvPr/>
        </p:nvSpPr>
        <p:spPr>
          <a:xfrm>
            <a:off x="468087" y="2343150"/>
            <a:ext cx="113755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67.21% of evictions were uncontested, 32.13% were tried to court. 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91.15% of evictions were for failure to pay rent, 3.61% for another reason, 2.95% nuisance/crime, 2.3% property damage.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Higher failure to pay rent percentage among DV survivors (95.95%) than people who weren’t DV survivors.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2809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708" y="105850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Our Results: 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Demographics of people evicted (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= 306)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229D00E-0982-034D-A3DF-55BD47405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635875"/>
              </p:ext>
            </p:extLst>
          </p:nvPr>
        </p:nvGraphicFramePr>
        <p:xfrm>
          <a:off x="2402446" y="1776460"/>
          <a:ext cx="7438650" cy="3931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3904">
                  <a:extLst>
                    <a:ext uri="{9D8B030D-6E8A-4147-A177-3AD203B41FA5}">
                      <a16:colId xmlns:a16="http://schemas.microsoft.com/office/drawing/2014/main" val="1160854668"/>
                    </a:ext>
                  </a:extLst>
                </a:gridCol>
                <a:gridCol w="3364746">
                  <a:extLst>
                    <a:ext uri="{9D8B030D-6E8A-4147-A177-3AD203B41FA5}">
                      <a16:colId xmlns:a16="http://schemas.microsoft.com/office/drawing/2014/main" val="1213937787"/>
                    </a:ext>
                  </a:extLst>
                </a:gridCol>
              </a:tblGrid>
              <a:tr h="7806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Variable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Total Sample</a:t>
                      </a:r>
                      <a:endParaRPr lang="en-US" sz="2000" i="1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  <a:p>
                      <a:pPr marL="0" marR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2000" i="1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(%)/</a:t>
                      </a:r>
                      <a:r>
                        <a:rPr lang="en-US" sz="2000" i="1" dirty="0">
                          <a:solidFill>
                            <a:schemeClr val="tx1"/>
                          </a:solidFill>
                          <a:effectLst/>
                        </a:rPr>
                        <a:t>M(SD)</a:t>
                      </a:r>
                      <a:endParaRPr lang="en-US" sz="2000" i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035868"/>
                  </a:ext>
                </a:extLst>
              </a:tr>
              <a:tr h="4406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Age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36 years (12.62)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9905770"/>
                  </a:ext>
                </a:extLst>
              </a:tr>
              <a:tr h="4406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Gender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-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2134335"/>
                  </a:ext>
                </a:extLst>
              </a:tr>
              <a:tr h="29492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ysClr val="windowText" lastClr="000000"/>
                          </a:solidFill>
                          <a:effectLst/>
                        </a:rPr>
                        <a:t>Female</a:t>
                      </a:r>
                      <a:endParaRPr lang="en-US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150 (60.00%)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8696798"/>
                  </a:ext>
                </a:extLst>
              </a:tr>
              <a:tr h="29492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Male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99 (39.66%)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4896106"/>
                  </a:ext>
                </a:extLst>
              </a:tr>
              <a:tr h="29492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ysClr val="windowText" lastClr="000000"/>
                          </a:solidFill>
                          <a:effectLst/>
                        </a:rPr>
                        <a:t>Other Gender</a:t>
                      </a:r>
                      <a:endParaRPr lang="en-US" sz="20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 (0.33%)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0065393"/>
                  </a:ext>
                </a:extLst>
              </a:tr>
              <a:tr h="4406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Race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758835"/>
                  </a:ext>
                </a:extLst>
              </a:tr>
              <a:tr h="29492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Black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135 (44.12%)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2128443"/>
                  </a:ext>
                </a:extLst>
              </a:tr>
              <a:tr h="29492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White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133 (43.46%)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823807"/>
                  </a:ext>
                </a:extLst>
              </a:tr>
              <a:tr h="29492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Other Race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38 (12.42%)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71405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544D092-1F07-0AFB-5D1B-81F1F1490633}"/>
              </a:ext>
            </a:extLst>
          </p:cNvPr>
          <p:cNvSpPr txBox="1"/>
          <p:nvPr/>
        </p:nvSpPr>
        <p:spPr>
          <a:xfrm>
            <a:off x="1171708" y="5803900"/>
            <a:ext cx="111481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00" dirty="0"/>
              <a:t>1. Gender was not recorded for 56 people (or ~18%) who were evicted.</a:t>
            </a:r>
          </a:p>
          <a:p>
            <a:r>
              <a:rPr lang="da-DK" sz="1300" dirty="0"/>
              <a:t>2. Race was projected using the Namsor program (https://namsor.app/) for subjects where race could not be identified through court records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565805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192818"/>
            <a:ext cx="10058400" cy="1450757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Our Results: </a:t>
            </a:r>
            <a:b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Prior Court Contacts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A2B40-7938-4BCA-B16E-EDC234E7D4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"/>
          <a:stretch/>
        </p:blipFill>
        <p:spPr>
          <a:xfrm>
            <a:off x="7124699" y="7873"/>
            <a:ext cx="5067301" cy="68501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7065FD-F6F8-4AEB-966F-719D591DFF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26" t="7660" r="8898" b="10630"/>
          <a:stretch/>
        </p:blipFill>
        <p:spPr>
          <a:xfrm>
            <a:off x="4879690" y="5573778"/>
            <a:ext cx="2245009" cy="127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927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192818"/>
            <a:ext cx="10058400" cy="1450757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Our Results: </a:t>
            </a:r>
            <a:b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Prior Court Contacts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A2B40-7938-4BCA-B16E-EDC234E7D4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"/>
          <a:stretch/>
        </p:blipFill>
        <p:spPr>
          <a:xfrm>
            <a:off x="7124699" y="7873"/>
            <a:ext cx="5067301" cy="68501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7065FD-F6F8-4AEB-966F-719D591DFF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26" t="7660" r="8898" b="10630"/>
          <a:stretch/>
        </p:blipFill>
        <p:spPr>
          <a:xfrm>
            <a:off x="4879690" y="5573778"/>
            <a:ext cx="2245009" cy="12763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10084E-A6AE-47BB-B373-708A11D15888}"/>
              </a:ext>
            </a:extLst>
          </p:cNvPr>
          <p:cNvSpPr txBox="1"/>
          <p:nvPr/>
        </p:nvSpPr>
        <p:spPr>
          <a:xfrm>
            <a:off x="152400" y="2890391"/>
            <a:ext cx="69722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77% of people who had been evicted had previously been in traffic court.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417867-17AE-4046-8D8E-B82AB8E21814}"/>
              </a:ext>
            </a:extLst>
          </p:cNvPr>
          <p:cNvSpPr/>
          <p:nvPr/>
        </p:nvSpPr>
        <p:spPr>
          <a:xfrm>
            <a:off x="8490857" y="1164771"/>
            <a:ext cx="772886" cy="5181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970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192818"/>
            <a:ext cx="10058400" cy="1450757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Our Results: </a:t>
            </a:r>
            <a:b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Prior Court Contacts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A2B40-7938-4BCA-B16E-EDC234E7D4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"/>
          <a:stretch/>
        </p:blipFill>
        <p:spPr>
          <a:xfrm>
            <a:off x="7124699" y="7873"/>
            <a:ext cx="5067301" cy="68501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7065FD-F6F8-4AEB-966F-719D591DFF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26" t="7660" r="8898" b="10630"/>
          <a:stretch/>
        </p:blipFill>
        <p:spPr>
          <a:xfrm>
            <a:off x="4879690" y="5573778"/>
            <a:ext cx="2245009" cy="12763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10084E-A6AE-47BB-B373-708A11D15888}"/>
              </a:ext>
            </a:extLst>
          </p:cNvPr>
          <p:cNvSpPr txBox="1"/>
          <p:nvPr/>
        </p:nvSpPr>
        <p:spPr>
          <a:xfrm>
            <a:off x="152400" y="2890391"/>
            <a:ext cx="69722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48% of people who had been evicted had previously been in debt court.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417867-17AE-4046-8D8E-B82AB8E21814}"/>
              </a:ext>
            </a:extLst>
          </p:cNvPr>
          <p:cNvSpPr/>
          <p:nvPr/>
        </p:nvSpPr>
        <p:spPr>
          <a:xfrm>
            <a:off x="9949542" y="2971800"/>
            <a:ext cx="642258" cy="340722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372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192818"/>
            <a:ext cx="10058400" cy="1450757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Our Results: </a:t>
            </a:r>
            <a:b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Prior Court Contacts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A2B40-7938-4BCA-B16E-EDC234E7D4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6"/>
          <a:stretch/>
        </p:blipFill>
        <p:spPr>
          <a:xfrm>
            <a:off x="7124699" y="7873"/>
            <a:ext cx="5067301" cy="68501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7065FD-F6F8-4AEB-966F-719D591DFF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26" t="7660" r="8898" b="10630"/>
          <a:stretch/>
        </p:blipFill>
        <p:spPr>
          <a:xfrm>
            <a:off x="4879690" y="5573778"/>
            <a:ext cx="2245009" cy="12763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10084E-A6AE-47BB-B373-708A11D15888}"/>
              </a:ext>
            </a:extLst>
          </p:cNvPr>
          <p:cNvSpPr txBox="1"/>
          <p:nvPr/>
        </p:nvSpPr>
        <p:spPr>
          <a:xfrm>
            <a:off x="152400" y="2890391"/>
            <a:ext cx="6972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56% of people who had been evicted had previously been in eviction court before.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417867-17AE-4046-8D8E-B82AB8E21814}"/>
              </a:ext>
            </a:extLst>
          </p:cNvPr>
          <p:cNvSpPr/>
          <p:nvPr/>
        </p:nvSpPr>
        <p:spPr>
          <a:xfrm>
            <a:off x="11397342" y="2514600"/>
            <a:ext cx="642258" cy="389708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226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192818"/>
            <a:ext cx="10058400" cy="1450757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Our Results: </a:t>
            </a:r>
            <a:b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Eviction and DV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7065FD-F6F8-4AEB-966F-719D591DFF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26" t="7660" r="8898" b="10630"/>
          <a:stretch/>
        </p:blipFill>
        <p:spPr>
          <a:xfrm>
            <a:off x="6426897" y="5057775"/>
            <a:ext cx="2128642" cy="12101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9150AB-7A17-4962-9E91-16A9B3D68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4975" y="3692425"/>
            <a:ext cx="2266950" cy="25755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6B8631-AE96-4BBD-AC9A-B8188F505A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71"/>
          <a:stretch/>
        </p:blipFill>
        <p:spPr>
          <a:xfrm>
            <a:off x="8591550" y="202342"/>
            <a:ext cx="733425" cy="60656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A194E2-998E-42D3-882F-952EDE699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4975" y="1328737"/>
            <a:ext cx="2133600" cy="10191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E3685D-0527-4B3D-A117-53EBA88597BC}"/>
              </a:ext>
            </a:extLst>
          </p:cNvPr>
          <p:cNvSpPr/>
          <p:nvPr/>
        </p:nvSpPr>
        <p:spPr>
          <a:xfrm>
            <a:off x="9818913" y="3803486"/>
            <a:ext cx="522515" cy="211834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4DD52C-9515-4DF1-B785-C922993798A3}"/>
              </a:ext>
            </a:extLst>
          </p:cNvPr>
          <p:cNvSpPr txBox="1"/>
          <p:nvPr/>
        </p:nvSpPr>
        <p:spPr>
          <a:xfrm>
            <a:off x="428625" y="2644170"/>
            <a:ext cx="82051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32% of people who had been evicted had previously been victims of domestic violence.</a:t>
            </a:r>
          </a:p>
        </p:txBody>
      </p:sp>
    </p:spTree>
    <p:extLst>
      <p:ext uri="{BB962C8B-B14F-4D97-AF65-F5344CB8AC3E}">
        <p14:creationId xmlns:p14="http://schemas.microsoft.com/office/powerpoint/2010/main" val="1878783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192818"/>
            <a:ext cx="10058400" cy="1450757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Our Results: </a:t>
            </a:r>
            <a:b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Eviction and DV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7065FD-F6F8-4AEB-966F-719D591DFF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26" t="7660" r="8898" b="10630"/>
          <a:stretch/>
        </p:blipFill>
        <p:spPr>
          <a:xfrm>
            <a:off x="6426897" y="5057775"/>
            <a:ext cx="2128642" cy="12101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9150AB-7A17-4962-9E91-16A9B3D68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4975" y="3692425"/>
            <a:ext cx="2266950" cy="25755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6B8631-AE96-4BBD-AC9A-B8188F505A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71"/>
          <a:stretch/>
        </p:blipFill>
        <p:spPr>
          <a:xfrm>
            <a:off x="8591550" y="202342"/>
            <a:ext cx="733425" cy="60656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A194E2-998E-42D3-882F-952EDE699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4975" y="1328737"/>
            <a:ext cx="2133600" cy="10191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E3685D-0527-4B3D-A117-53EBA88597BC}"/>
              </a:ext>
            </a:extLst>
          </p:cNvPr>
          <p:cNvSpPr/>
          <p:nvPr/>
        </p:nvSpPr>
        <p:spPr>
          <a:xfrm>
            <a:off x="10957832" y="3770829"/>
            <a:ext cx="522515" cy="211834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4DD52C-9515-4DF1-B785-C922993798A3}"/>
              </a:ext>
            </a:extLst>
          </p:cNvPr>
          <p:cNvSpPr txBox="1"/>
          <p:nvPr/>
        </p:nvSpPr>
        <p:spPr>
          <a:xfrm>
            <a:off x="152401" y="2644170"/>
            <a:ext cx="84813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32% of people who been evicted had previously been perpetrators of domestic violence.</a:t>
            </a:r>
          </a:p>
        </p:txBody>
      </p:sp>
    </p:spTree>
    <p:extLst>
      <p:ext uri="{BB962C8B-B14F-4D97-AF65-F5344CB8AC3E}">
        <p14:creationId xmlns:p14="http://schemas.microsoft.com/office/powerpoint/2010/main" val="2101852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595825"/>
            <a:ext cx="10058400" cy="1019175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Key Findings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A194E2-998E-42D3-882F-952EDE699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975" y="1328737"/>
            <a:ext cx="2133600" cy="1019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55BC44-8160-4943-8A84-6DF3B9884915}"/>
              </a:ext>
            </a:extLst>
          </p:cNvPr>
          <p:cNvSpPr txBox="1"/>
          <p:nvPr/>
        </p:nvSpPr>
        <p:spPr>
          <a:xfrm>
            <a:off x="201045" y="1916000"/>
            <a:ext cx="1178990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Domestic violence does overlap with eviction in meaningful ways, especially in the long-term.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People facing eviction have long histories of court contacts—most often for crimes of poverty.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These issues disproportionately impact women and Black residents of our city. </a:t>
            </a:r>
          </a:p>
        </p:txBody>
      </p:sp>
    </p:spTree>
    <p:extLst>
      <p:ext uri="{BB962C8B-B14F-4D97-AF65-F5344CB8AC3E}">
        <p14:creationId xmlns:p14="http://schemas.microsoft.com/office/powerpoint/2010/main" val="389873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595825"/>
            <a:ext cx="10058400" cy="1019175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Recent Policy Changes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5BC44-8160-4943-8A84-6DF3B9884915}"/>
              </a:ext>
            </a:extLst>
          </p:cNvPr>
          <p:cNvSpPr txBox="1"/>
          <p:nvPr/>
        </p:nvSpPr>
        <p:spPr>
          <a:xfrm>
            <a:off x="500063" y="1971675"/>
            <a:ext cx="110061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Reauthorization of Violence Against Women Act in 2022: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Provides additional funding (including housing supports) to women victims of DV.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LB 320 in 2021: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Allows victims of domestic violence to break lease early.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Other protections for renters.  </a:t>
            </a:r>
          </a:p>
        </p:txBody>
      </p:sp>
    </p:spTree>
    <p:extLst>
      <p:ext uri="{BB962C8B-B14F-4D97-AF65-F5344CB8AC3E}">
        <p14:creationId xmlns:p14="http://schemas.microsoft.com/office/powerpoint/2010/main" val="222350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595825"/>
            <a:ext cx="10058400" cy="1019175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Where do we go from here?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A194E2-998E-42D3-882F-952EDE699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975" y="1328737"/>
            <a:ext cx="2133600" cy="1019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55BC44-8160-4943-8A84-6DF3B9884915}"/>
              </a:ext>
            </a:extLst>
          </p:cNvPr>
          <p:cNvSpPr txBox="1"/>
          <p:nvPr/>
        </p:nvSpPr>
        <p:spPr>
          <a:xfrm>
            <a:off x="261258" y="1971675"/>
            <a:ext cx="114953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We brought everyone together today to think about how local organizations can better acknowledge the connections between these issues.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We want to do some resource mapping and gap-identifying here today. </a:t>
            </a:r>
          </a:p>
        </p:txBody>
      </p:sp>
    </p:spTree>
    <p:extLst>
      <p:ext uri="{BB962C8B-B14F-4D97-AF65-F5344CB8AC3E}">
        <p14:creationId xmlns:p14="http://schemas.microsoft.com/office/powerpoint/2010/main" val="6917600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595825"/>
            <a:ext cx="10058400" cy="1019175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Resource Mapping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A194E2-998E-42D3-882F-952EDE699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975" y="1328737"/>
            <a:ext cx="2133600" cy="1019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55BC44-8160-4943-8A84-6DF3B9884915}"/>
              </a:ext>
            </a:extLst>
          </p:cNvPr>
          <p:cNvSpPr txBox="1"/>
          <p:nvPr/>
        </p:nvSpPr>
        <p:spPr>
          <a:xfrm>
            <a:off x="434578" y="2000250"/>
            <a:ext cx="113228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Using the Post-It Notes at your table, please complete the following: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Name of your organization and primary efforts to address housing insecurity, DV, or both. </a:t>
            </a:r>
          </a:p>
          <a:p>
            <a:pPr marL="457200" indent="-457200">
              <a:buAutoNum type="arabicParenR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When complete, place on the housing insecurity or DV panels in the room.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8732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595825"/>
            <a:ext cx="10058400" cy="1019175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Identifying Strengths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A194E2-998E-42D3-882F-952EDE699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975" y="1328737"/>
            <a:ext cx="2133600" cy="1019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55BC44-8160-4943-8A84-6DF3B9884915}"/>
              </a:ext>
            </a:extLst>
          </p:cNvPr>
          <p:cNvSpPr txBox="1"/>
          <p:nvPr/>
        </p:nvSpPr>
        <p:spPr>
          <a:xfrm>
            <a:off x="500062" y="2069647"/>
            <a:ext cx="109585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What are some of the strengths of the Omaha community when it comes to addressing DV and housing insecurity? 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Think, discuss with the table, and write your answer on a post-it note and place on the boards. </a:t>
            </a:r>
          </a:p>
        </p:txBody>
      </p:sp>
    </p:spTree>
    <p:extLst>
      <p:ext uri="{BB962C8B-B14F-4D97-AF65-F5344CB8AC3E}">
        <p14:creationId xmlns:p14="http://schemas.microsoft.com/office/powerpoint/2010/main" val="21040827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595825"/>
            <a:ext cx="10058400" cy="1019175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Identifying Gaps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A194E2-998E-42D3-882F-952EDE699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975" y="1328737"/>
            <a:ext cx="2133600" cy="1019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55BC44-8160-4943-8A84-6DF3B9884915}"/>
              </a:ext>
            </a:extLst>
          </p:cNvPr>
          <p:cNvSpPr txBox="1"/>
          <p:nvPr/>
        </p:nvSpPr>
        <p:spPr>
          <a:xfrm>
            <a:off x="500062" y="1971675"/>
            <a:ext cx="109585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What are some of the local gaps in addressing domestic violence, eviction, and the link between the two?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Think, discuss with the table, and write your answer on a post-it note and place on the boards.  </a:t>
            </a:r>
          </a:p>
        </p:txBody>
      </p:sp>
    </p:spTree>
    <p:extLst>
      <p:ext uri="{BB962C8B-B14F-4D97-AF65-F5344CB8AC3E}">
        <p14:creationId xmlns:p14="http://schemas.microsoft.com/office/powerpoint/2010/main" val="7749097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595825"/>
            <a:ext cx="10058400" cy="1019175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In an Ideal World…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A194E2-998E-42D3-882F-952EDE699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975" y="1328737"/>
            <a:ext cx="2133600" cy="1019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55BC44-8160-4943-8A84-6DF3B9884915}"/>
              </a:ext>
            </a:extLst>
          </p:cNvPr>
          <p:cNvSpPr txBox="1"/>
          <p:nvPr/>
        </p:nvSpPr>
        <p:spPr>
          <a:xfrm>
            <a:off x="184376" y="2134961"/>
            <a:ext cx="12290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Think big. In an ideal world, how would we address housing insecurity and domestic violence locally—if you or your organization had unlimited resources? </a:t>
            </a:r>
          </a:p>
        </p:txBody>
      </p:sp>
    </p:spTree>
    <p:extLst>
      <p:ext uri="{BB962C8B-B14F-4D97-AF65-F5344CB8AC3E}">
        <p14:creationId xmlns:p14="http://schemas.microsoft.com/office/powerpoint/2010/main" val="1178025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34F4-C71F-4882-A07F-3465B3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595825"/>
            <a:ext cx="10058400" cy="1019175"/>
          </a:xfrm>
        </p:spPr>
        <p:txBody>
          <a:bodyPr>
            <a:normAutofit/>
          </a:bodyPr>
          <a:lstStyle/>
          <a:p>
            <a:r>
              <a:rPr lang="en-US" sz="5200" dirty="0">
                <a:latin typeface="Arial" panose="020B0604020202020204" pitchFamily="34" charset="0"/>
                <a:cs typeface="Arial" panose="020B0604020202020204" pitchFamily="34" charset="0"/>
              </a:rPr>
              <a:t>Thank you!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A194E2-998E-42D3-882F-952EDE699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975" y="1328737"/>
            <a:ext cx="2133600" cy="1019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55BC44-8160-4943-8A84-6DF3B9884915}"/>
              </a:ext>
            </a:extLst>
          </p:cNvPr>
          <p:cNvSpPr txBox="1"/>
          <p:nvPr/>
        </p:nvSpPr>
        <p:spPr>
          <a:xfrm>
            <a:off x="500062" y="1971675"/>
            <a:ext cx="1095851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We will be following up with an email that summarizes what we’ve put together today, including these slides. 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We hope this has been valuable to you. Please stick around for conversation. 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Thank you to Big Mama’s Kitchen and Catering and the Venue at the Highlander for hosting us! </a:t>
            </a:r>
          </a:p>
        </p:txBody>
      </p:sp>
    </p:spTree>
    <p:extLst>
      <p:ext uri="{BB962C8B-B14F-4D97-AF65-F5344CB8AC3E}">
        <p14:creationId xmlns:p14="http://schemas.microsoft.com/office/powerpoint/2010/main" val="126830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4214</TotalTime>
  <Words>2882</Words>
  <Application>Microsoft Office PowerPoint</Application>
  <PresentationFormat>Widescreen</PresentationFormat>
  <Paragraphs>239</Paragraphs>
  <Slides>37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Wingdings</vt:lpstr>
      <vt:lpstr>Retrospect</vt:lpstr>
      <vt:lpstr>Domestic Violence and Eviction Summit</vt:lpstr>
      <vt:lpstr>Today’s Plan</vt:lpstr>
      <vt:lpstr>Who are we? </vt:lpstr>
      <vt:lpstr>What we’ll discuss today</vt:lpstr>
      <vt:lpstr>Why is housing stability important? </vt:lpstr>
      <vt:lpstr>Housing Insecurity in Omaha</vt:lpstr>
      <vt:lpstr>ERAP Distribution in Omaha</vt:lpstr>
      <vt:lpstr>What kind of households received ERAP? </vt:lpstr>
      <vt:lpstr>Mapping ERAP Distribution</vt:lpstr>
      <vt:lpstr>Mapping ERAP Distribution</vt:lpstr>
      <vt:lpstr>Gaps in ERAP Distribution </vt:lpstr>
      <vt:lpstr>Overall State of Housing Insecurity in Omaha</vt:lpstr>
      <vt:lpstr>The link between DV and housing insecurity</vt:lpstr>
      <vt:lpstr>Traumatic Event History and Risk for Negative Outcomes Like Homelessness</vt:lpstr>
      <vt:lpstr>DV as cause of eviction </vt:lpstr>
      <vt:lpstr>DV as consequence of eviction </vt:lpstr>
      <vt:lpstr>Compounding consequences of DV &amp; eviction </vt:lpstr>
      <vt:lpstr>Our research questions</vt:lpstr>
      <vt:lpstr>Research Methods: Sampling, Database, &amp; Case Types</vt:lpstr>
      <vt:lpstr>Coding Each Case –  Data Sources &amp; Cross-Referencing</vt:lpstr>
      <vt:lpstr>Coding Strategy- Case History Composition</vt:lpstr>
      <vt:lpstr>Our Results:  Characteristics of Eviction</vt:lpstr>
      <vt:lpstr>Our Results:  Demographics of people evicted (N = 306)</vt:lpstr>
      <vt:lpstr>Our Results:  Prior Court Contacts</vt:lpstr>
      <vt:lpstr>Our Results:  Prior Court Contacts</vt:lpstr>
      <vt:lpstr>Our Results:  Prior Court Contacts</vt:lpstr>
      <vt:lpstr>Our Results:  Prior Court Contacts</vt:lpstr>
      <vt:lpstr>Our Results:  Eviction and DV</vt:lpstr>
      <vt:lpstr>Our Results:  Eviction and DV</vt:lpstr>
      <vt:lpstr>Key Findings</vt:lpstr>
      <vt:lpstr>Recent Policy Changes</vt:lpstr>
      <vt:lpstr>Where do we go from here? </vt:lpstr>
      <vt:lpstr>Resource Mapping</vt:lpstr>
      <vt:lpstr>Identifying Strengths</vt:lpstr>
      <vt:lpstr>Identifying Gaps</vt:lpstr>
      <vt:lpstr>In an Ideal World… 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Domestic Violence and Eviction Summit</dc:title>
  <dc:creator>Greenberg, Pierce L</dc:creator>
  <cp:lastModifiedBy>Greenberg, Pierce L</cp:lastModifiedBy>
  <cp:revision>40</cp:revision>
  <dcterms:created xsi:type="dcterms:W3CDTF">2022-06-22T15:15:11Z</dcterms:created>
  <dcterms:modified xsi:type="dcterms:W3CDTF">2022-07-01T14:37:07Z</dcterms:modified>
</cp:coreProperties>
</file>