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7"/>
  </p:notesMasterIdLst>
  <p:sldIdLst>
    <p:sldId id="256" r:id="rId2"/>
    <p:sldId id="281" r:id="rId3"/>
    <p:sldId id="288" r:id="rId4"/>
    <p:sldId id="264" r:id="rId5"/>
    <p:sldId id="259" r:id="rId6"/>
    <p:sldId id="289" r:id="rId7"/>
    <p:sldId id="282" r:id="rId8"/>
    <p:sldId id="298" r:id="rId9"/>
    <p:sldId id="359" r:id="rId10"/>
    <p:sldId id="360" r:id="rId11"/>
    <p:sldId id="299" r:id="rId12"/>
    <p:sldId id="362" r:id="rId13"/>
    <p:sldId id="361" r:id="rId14"/>
    <p:sldId id="303" r:id="rId15"/>
    <p:sldId id="294" r:id="rId16"/>
    <p:sldId id="295" r:id="rId17"/>
    <p:sldId id="300" r:id="rId18"/>
    <p:sldId id="296" r:id="rId19"/>
    <p:sldId id="297" r:id="rId20"/>
    <p:sldId id="302" r:id="rId21"/>
    <p:sldId id="280" r:id="rId22"/>
    <p:sldId id="293" r:id="rId23"/>
    <p:sldId id="257" r:id="rId24"/>
    <p:sldId id="324" r:id="rId25"/>
    <p:sldId id="325" r:id="rId2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8521284E-0CF6-437C-BA7F-3552EED1F7B4}">
          <p14:sldIdLst>
            <p14:sldId id="256"/>
            <p14:sldId id="281"/>
            <p14:sldId id="288"/>
            <p14:sldId id="264"/>
            <p14:sldId id="259"/>
            <p14:sldId id="289"/>
            <p14:sldId id="282"/>
            <p14:sldId id="298"/>
            <p14:sldId id="359"/>
          </p14:sldIdLst>
        </p14:section>
        <p14:section name="Untitled Section" id="{5A642B90-3388-4A78-B99C-4AF91C028BFB}">
          <p14:sldIdLst>
            <p14:sldId id="360"/>
            <p14:sldId id="299"/>
            <p14:sldId id="362"/>
            <p14:sldId id="361"/>
            <p14:sldId id="303"/>
            <p14:sldId id="294"/>
            <p14:sldId id="295"/>
            <p14:sldId id="300"/>
            <p14:sldId id="296"/>
            <p14:sldId id="297"/>
            <p14:sldId id="302"/>
            <p14:sldId id="280"/>
            <p14:sldId id="293"/>
            <p14:sldId id="257"/>
            <p14:sldId id="324"/>
            <p14:sldId id="32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720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mily Wright" initials="EW" lastIdx="11" clrIdx="0">
    <p:extLst>
      <p:ext uri="{19B8F6BF-5375-455C-9EA6-DF929625EA0E}">
        <p15:presenceInfo xmlns:p15="http://schemas.microsoft.com/office/powerpoint/2012/main" userId="S::emwright@unomaha.edu::24335ac4-9906-454a-bde9-b6076049fa9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881"/>
    <p:restoredTop sz="93557" autoAdjust="0"/>
  </p:normalViewPr>
  <p:slideViewPr>
    <p:cSldViewPr snapToGrid="0" snapToObjects="1">
      <p:cViewPr varScale="1">
        <p:scale>
          <a:sx n="61" d="100"/>
          <a:sy n="61" d="100"/>
        </p:scale>
        <p:origin x="1128" y="52"/>
      </p:cViewPr>
      <p:guideLst>
        <p:guide orient="horz" pos="7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3D45E3-422F-FC4A-8D60-878762B7B26F}" type="datetimeFigureOut">
              <a:rPr lang="en-US" smtClean="0"/>
              <a:t>11/20/2024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C46B99-14CE-7146-A02B-49FFB5A490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9116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</a:pPr>
            <a:r>
              <a:rPr lang="en-US" sz="1600" dirty="0"/>
              <a:t>NOTES ABOUT THIS TEMPLATE</a:t>
            </a:r>
          </a:p>
          <a:p>
            <a:pPr marL="0" indent="0">
              <a:buFont typeface="Arial" charset="0"/>
              <a:buNone/>
            </a:pPr>
            <a:r>
              <a:rPr lang="en-US" sz="1600" dirty="0"/>
              <a:t>A design theme</a:t>
            </a:r>
            <a:r>
              <a:rPr lang="en-US" sz="1600" baseline="0" dirty="0"/>
              <a:t> has been created for ease of use and consistency. Within the theme the background, font choice, and colors have been preset.</a:t>
            </a:r>
          </a:p>
          <a:p>
            <a:pPr marL="0" indent="0">
              <a:buFont typeface="Arial" charset="0"/>
              <a:buNone/>
            </a:pPr>
            <a:endParaRPr lang="en-US" sz="1600" baseline="0" dirty="0"/>
          </a:p>
          <a:p>
            <a:pPr marL="171450" indent="-171450">
              <a:buFont typeface="Arial" charset="0"/>
              <a:buChar char="•"/>
            </a:pPr>
            <a:r>
              <a:rPr lang="en-US" sz="1600" dirty="0"/>
              <a:t>FONT:</a:t>
            </a:r>
            <a:r>
              <a:rPr lang="en-US" sz="1600" baseline="0" dirty="0"/>
              <a:t> the f</a:t>
            </a:r>
            <a:r>
              <a:rPr lang="en-US" sz="1600" dirty="0"/>
              <a:t>ont</a:t>
            </a:r>
            <a:r>
              <a:rPr lang="en-US" sz="1600" baseline="0" dirty="0"/>
              <a:t> is set to Arial. </a:t>
            </a:r>
            <a:r>
              <a:rPr lang="en-US" sz="1600" dirty="0"/>
              <a:t>Keep</a:t>
            </a:r>
            <a:r>
              <a:rPr lang="en-US" sz="1600" baseline="0" dirty="0"/>
              <a:t> within this font family to ensure consistency within document and when opening on various computers.</a:t>
            </a:r>
          </a:p>
          <a:p>
            <a:pPr marL="171450" indent="-171450">
              <a:buFont typeface="Arial" charset="0"/>
              <a:buChar char="•"/>
            </a:pPr>
            <a:r>
              <a:rPr lang="en-US" sz="1600" baseline="0" dirty="0"/>
              <a:t>COLORS: only use UNO designated colors which have been made into swatches and can be found under ”theme colors”</a:t>
            </a:r>
          </a:p>
          <a:p>
            <a:pPr marL="171450" indent="-171450">
              <a:buFont typeface="Arial" charset="0"/>
              <a:buChar char="•"/>
            </a:pPr>
            <a:r>
              <a:rPr lang="en-US" sz="1600" baseline="0" dirty="0"/>
              <a:t>COPY: use textboxes to add copy to each new slide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sz="1600" baseline="0" dirty="0"/>
              <a:t>LAST SLIDE: </a:t>
            </a:r>
            <a:r>
              <a:rPr lang="en-US" sz="1200" baseline="0" dirty="0"/>
              <a:t>the last slide features the Lock-up and a combination of the Non-discrimination and accessibility statements. Please keep this at the end of your presentation in order to meet university brand policies.</a:t>
            </a:r>
            <a:endParaRPr lang="en-US" dirty="0"/>
          </a:p>
          <a:p>
            <a:pPr marL="171450" indent="-171450">
              <a:buFont typeface="Arial" charset="0"/>
              <a:buChar char="•"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C46B99-14CE-7146-A02B-49FFB5A4900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335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For each case, the </a:t>
            </a:r>
            <a:r>
              <a:rPr lang="en-US" sz="1200" i="1" dirty="0"/>
              <a:t>first and last name, age at missing, sex</a:t>
            </a:r>
            <a:r>
              <a:rPr lang="en-US" sz="1200" dirty="0"/>
              <a:t> (male/female), </a:t>
            </a:r>
            <a:r>
              <a:rPr lang="en-US" sz="1200" i="1" dirty="0"/>
              <a:t>race</a:t>
            </a:r>
            <a:r>
              <a:rPr lang="en-US" sz="1200" dirty="0"/>
              <a:t> (UCR racial categories: American Indian/Alaska Native, White, Black, Asian or Pacific Islander, or Unknown), and </a:t>
            </a:r>
            <a:r>
              <a:rPr lang="en-US" sz="1200" i="1" dirty="0"/>
              <a:t>date of missingness</a:t>
            </a:r>
            <a:r>
              <a:rPr lang="en-US" sz="1200" dirty="0"/>
              <a:t> was recorded. Whether the case was retrieved from the </a:t>
            </a:r>
            <a:r>
              <a:rPr lang="en-US" sz="1200" i="1" dirty="0"/>
              <a:t>NMPL, NamUs, </a:t>
            </a:r>
            <a:r>
              <a:rPr lang="en-US" sz="1200" dirty="0"/>
              <a:t>and/or</a:t>
            </a:r>
            <a:r>
              <a:rPr lang="en-US" sz="1200" i="1" dirty="0"/>
              <a:t> NCMEC </a:t>
            </a:r>
            <a:r>
              <a:rPr lang="en-US" sz="1200" dirty="0"/>
              <a:t>databases was also identified. </a:t>
            </a:r>
            <a:r>
              <a:rPr lang="en-US" sz="1200" i="1" dirty="0"/>
              <a:t>Time missing</a:t>
            </a:r>
            <a:r>
              <a:rPr lang="en-US" sz="1200" dirty="0"/>
              <a:t> was calculated by subtracting the date the person went missing from the date of data collection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C46B99-14CE-7146-A02B-49FFB5A4900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5743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C46B99-14CE-7146-A02B-49FFB5A4900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9493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Nebraska model that uses 7 sources.</a:t>
            </a:r>
          </a:p>
          <a:p>
            <a:r>
              <a:rPr lang="en-US" dirty="0">
                <a:cs typeface="Calibri"/>
              </a:rPr>
              <a:t>2023 census data. Rate calculation: # of missing person cases DIVIDED by the total number of people for that group. Multiply by 10,000 = rates.</a:t>
            </a:r>
          </a:p>
          <a:p>
            <a:r>
              <a:rPr lang="en-US" dirty="0">
                <a:cs typeface="Calibri"/>
              </a:rPr>
              <a:t>NM overall missing persons rate: 3.3 per 10,000 New Mexicans at Time 1 to 5.2 per 10,000 at Time 12; average rate of 4.8 per 10,000 New Mexicans</a:t>
            </a:r>
            <a:endParaRPr lang="en-US" dirty="0"/>
          </a:p>
          <a:p>
            <a:r>
              <a:rPr lang="en-US" dirty="0">
                <a:cs typeface="Calibri"/>
              </a:rPr>
              <a:t>Highest missing persons rate was for AI/AN persons:  AI/AN persons were missing at 8.4 to 9.9 per 10,000 AI/AN persons in New Mexico; 9.1 per 10,000 AI/AN persons on average</a:t>
            </a:r>
          </a:p>
          <a:p>
            <a:r>
              <a:rPr lang="en-US" dirty="0">
                <a:cs typeface="Calibri"/>
              </a:rPr>
              <a:t>Next highest missing persons rate was for Black/African Americans in New Mexico; average rate for Black/African Americans was 4.8 missing persons per 10,000 Black/African American persons in New Mexico 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C46B99-14CE-7146-A02B-49FFB5A4900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78930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C46B99-14CE-7146-A02B-49FFB5A4900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2749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C46B99-14CE-7146-A02B-49FFB5A4900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7614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C46B99-14CE-7146-A02B-49FFB5A4900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9856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C46B99-14CE-7146-A02B-49FFB5A4900A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0490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C46B99-14CE-7146-A02B-49FFB5A4900A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0589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E38083-8D8E-2B14-2138-382C947558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8D5111E-C46E-8D23-DD0A-D554D76223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E934C47-4DF9-13BF-3F7F-74CFD66872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125100-B0B4-61FC-2FF1-773B11085E5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C46B99-14CE-7146-A02B-49FFB5A4900A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752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 NOT DELETE THIS SLIDE.</a:t>
            </a:r>
            <a:r>
              <a:rPr lang="en-US" baseline="0" dirty="0"/>
              <a:t> Please keep at the end of your presentation.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C46B99-14CE-7146-A02B-49FFB5A4900A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7294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Nebraska model that only uses 4 sources.</a:t>
            </a:r>
          </a:p>
          <a:p>
            <a:r>
              <a:rPr lang="en-US" dirty="0">
                <a:cs typeface="Calibri"/>
              </a:rPr>
              <a:t>2023 census data. Rate calculation: # of missing person cases DIVIDED by the total number of people for that group. Multiply by 10,000 = rates.</a:t>
            </a:r>
          </a:p>
          <a:p>
            <a:r>
              <a:rPr lang="en-US" dirty="0">
                <a:cs typeface="Calibri"/>
              </a:rPr>
              <a:t>NM overall rate: 2.7 per 10,000 people at Time 1 then 4.5 per 10,000 at Time 12</a:t>
            </a:r>
            <a:endParaRPr lang="en-US" dirty="0"/>
          </a:p>
          <a:p>
            <a:r>
              <a:rPr lang="en-US" dirty="0">
                <a:cs typeface="Calibri"/>
              </a:rPr>
              <a:t>Largest missing persons rate is for Native people 4.1 to 5.6</a:t>
            </a:r>
          </a:p>
          <a:p>
            <a:r>
              <a:rPr lang="en-US" dirty="0">
                <a:cs typeface="Calibri"/>
              </a:rPr>
              <a:t>Followed by Blacks </a:t>
            </a:r>
          </a:p>
          <a:p>
            <a:r>
              <a:rPr lang="en-US" dirty="0">
                <a:cs typeface="Calibri"/>
              </a:rPr>
              <a:t>At time 1 we see that Native people were twice as much as White to go missing</a:t>
            </a:r>
          </a:p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C46B99-14CE-7146-A02B-49FFB5A4900A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6583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cs typeface="Calibri"/>
              </a:rPr>
              <a:t>Extended model with all 7 sources.</a:t>
            </a:r>
          </a:p>
          <a:p>
            <a:r>
              <a:rPr lang="en-US" sz="3200" dirty="0">
                <a:cs typeface="Calibri"/>
              </a:rPr>
              <a:t>NM overall rate is 3.3 at Time1 and then 5.2 at Time 12</a:t>
            </a:r>
          </a:p>
          <a:p>
            <a:r>
              <a:rPr lang="en-US" sz="3200">
                <a:cs typeface="Calibri"/>
              </a:rPr>
              <a:t>Again, Native people went missing at the highest rates from 8.4 at Time 1 to 9.9 at Time 12. </a:t>
            </a:r>
          </a:p>
          <a:p>
            <a:r>
              <a:rPr lang="en-US" sz="3200" dirty="0">
                <a:cs typeface="Calibri"/>
              </a:rPr>
              <a:t>Including the 3 extra sources, Native people go missing at about 3-4x White people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C46B99-14CE-7146-A02B-49FFB5A4900A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5800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879973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mor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12729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B55C95-416E-CC42-ABBC-1D08C7C217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D2F60A-BACC-4F46-BF6B-12BB90D502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61EBA3-0548-304E-8207-DDF74F38A7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137C2-BC3B-E44A-8E27-C4B7B44E6481}" type="datetimeFigureOut">
              <a:rPr lang="en-US" smtClean="0"/>
              <a:t>11/20/2024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5D11CB-8AD3-3049-88D9-03DFA0301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E3167B-32DE-3349-AF64-8C9EF94A80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EC588-BE89-B644-8119-294940652F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9702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DB6A36A-3E9A-D945-A1DE-B46DE67774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137C2-BC3B-E44A-8E27-C4B7B44E6481}" type="datetimeFigureOut">
              <a:rPr lang="en-US" smtClean="0"/>
              <a:t>11/20/2024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AE36773-A036-4D4C-AA0E-F74A13024F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2D8EF3-3BA3-E248-9A1E-80CF83DDE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EC588-BE89-B644-8119-294940652F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7515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emf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171699"/>
            <a:ext cx="8229600" cy="39544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98057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rgbClr val="FFFFFF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rgbClr val="FFFFFF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FFFFFF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rgbClr val="FFFFFF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504" userDrawn="1">
          <p15:clr>
            <a:srgbClr val="F26B43"/>
          </p15:clr>
        </p15:guide>
        <p15:guide id="2" orient="horz" pos="136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Shaniya.Decker@iad.nm.gov" TargetMode="External"/><Relationship Id="rId5" Type="http://schemas.openxmlformats.org/officeDocument/2006/relationships/hyperlink" Target="mailto:Rright@urban.org" TargetMode="External"/><Relationship Id="rId4" Type="http://schemas.openxmlformats.org/officeDocument/2006/relationships/hyperlink" Target="mailto:Tararichards@unomaha.edu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286" y="3763219"/>
            <a:ext cx="8095377" cy="32316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400" b="1" dirty="0">
                <a:solidFill>
                  <a:srgbClr val="FFFFFF"/>
                </a:solidFill>
              </a:rPr>
              <a:t>Assessing the Scope of Missing Native Americans in New Mexico: Results from a State-Wide Study</a:t>
            </a:r>
            <a:endParaRPr lang="en-US" sz="2400" dirty="0"/>
          </a:p>
          <a:p>
            <a:pPr algn="ctr"/>
            <a:endParaRPr lang="en-US" sz="2000" dirty="0"/>
          </a:p>
          <a:p>
            <a:pPr algn="ctr"/>
            <a:r>
              <a:rPr lang="en-US" sz="2000" dirty="0"/>
              <a:t>Tara Richards</a:t>
            </a:r>
            <a:r>
              <a:rPr lang="en-US" sz="2000" baseline="30000" dirty="0"/>
              <a:t>1 </a:t>
            </a:r>
            <a:r>
              <a:rPr lang="en-US" sz="2000" dirty="0"/>
              <a:t>and Emily Wright</a:t>
            </a:r>
            <a:r>
              <a:rPr lang="en-US" sz="2000" baseline="30000" dirty="0"/>
              <a:t>2</a:t>
            </a:r>
          </a:p>
          <a:p>
            <a:pPr algn="ctr"/>
            <a:r>
              <a:rPr lang="en-US" baseline="30000" dirty="0"/>
              <a:t>1</a:t>
            </a:r>
            <a:r>
              <a:rPr lang="en-US" dirty="0"/>
              <a:t>University of Nebraska Omaha </a:t>
            </a:r>
            <a:endParaRPr lang="en-US" dirty="0">
              <a:cs typeface="Arial"/>
            </a:endParaRPr>
          </a:p>
          <a:p>
            <a:pPr algn="ctr"/>
            <a:r>
              <a:rPr lang="en-US" baseline="30000" dirty="0">
                <a:cs typeface="Arial" panose="020B0604020202020204"/>
              </a:rPr>
              <a:t>2</a:t>
            </a:r>
            <a:r>
              <a:rPr lang="en-US" dirty="0">
                <a:cs typeface="Arial" panose="020B0604020202020204"/>
              </a:rPr>
              <a:t>Urban Institute, Justice Policy Center</a:t>
            </a:r>
          </a:p>
          <a:p>
            <a:pPr algn="ctr"/>
            <a:endParaRPr lang="en-US" sz="1200" dirty="0">
              <a:latin typeface="Arial" panose="020B0604020202020204"/>
              <a:cs typeface="Arial" panose="020B0604020202020204"/>
            </a:endParaRPr>
          </a:p>
          <a:p>
            <a:pPr algn="ctr"/>
            <a:r>
              <a:rPr lang="en-US" sz="2000" dirty="0">
                <a:latin typeface="Arial" panose="020B0604020202020204"/>
                <a:cs typeface="Arial" panose="020B0604020202020204"/>
              </a:rPr>
              <a:t>Shaniya Decker</a:t>
            </a:r>
          </a:p>
          <a:p>
            <a:pPr algn="ctr"/>
            <a:r>
              <a:rPr lang="en-US" dirty="0">
                <a:latin typeface="Arial" panose="020B0604020202020204"/>
                <a:cs typeface="Arial" panose="020B0604020202020204"/>
              </a:rPr>
              <a:t>New Mexico Indian Affairs Department</a:t>
            </a:r>
          </a:p>
          <a:p>
            <a:pPr algn="ctr"/>
            <a:endParaRPr lang="en-US" sz="3000" dirty="0">
              <a:latin typeface="+mj-lt"/>
            </a:endParaRPr>
          </a:p>
        </p:txBody>
      </p:sp>
      <p:pic>
        <p:nvPicPr>
          <p:cNvPr id="5" name="Picture 4" descr="A logo with a symbol and text&#10;&#10;Description automatically generated with medium confidence">
            <a:extLst>
              <a:ext uri="{FF2B5EF4-FFF2-40B4-BE49-F238E27FC236}">
                <a16:creationId xmlns:a16="http://schemas.microsoft.com/office/drawing/2014/main" id="{566EE528-222F-2B04-53CF-022CFDBAF9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5319" y="4952999"/>
            <a:ext cx="1772048" cy="1772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3366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FC94C7B-F242-4A66-AF2C-69A0883DD3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94313C-BC32-47CB-8999-78F6A9E6BB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9545" y="1751285"/>
            <a:ext cx="8229600" cy="3954463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Research reported in this presentation was sponsored by the National Institute of Justice under NIJ Grant Number 15PNIJ-22-GG-01625-REVA. </a:t>
            </a:r>
          </a:p>
          <a:p>
            <a:pPr marL="0" indent="0">
              <a:buNone/>
            </a:pPr>
            <a:r>
              <a:rPr lang="en-US" dirty="0"/>
              <a:t>The conclusions expressed in this presentation are solely those of the presenters and do not necessarily reflect the views of the National Institute of Justice.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5028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662491-11CE-4B06-BD83-52B2195E4C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D93D07-CF9E-4C3C-8A29-1D352B556C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5724" y="1330871"/>
            <a:ext cx="7951076" cy="508043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700" b="1" dirty="0"/>
              <a:t>Missingness and Disparities in Native American Communities:</a:t>
            </a:r>
            <a:endParaRPr lang="en-US" sz="2700" dirty="0"/>
          </a:p>
          <a:p>
            <a:pPr marL="0" indent="0">
              <a:buNone/>
            </a:pPr>
            <a:endParaRPr lang="en-US" sz="2700" dirty="0"/>
          </a:p>
          <a:p>
            <a:r>
              <a:rPr lang="en-US" sz="2600" dirty="0"/>
              <a:t>Social disparities and experiences with violence may contribute to an environment where individuals either intentionally or unintentionally “go missing”. </a:t>
            </a:r>
          </a:p>
          <a:p>
            <a:endParaRPr lang="en-US" sz="2600" dirty="0"/>
          </a:p>
          <a:p>
            <a:r>
              <a:rPr lang="en-US" sz="2600" dirty="0"/>
              <a:t>Native Americans have been subjected to genocide, colonization, and racism since the country’s inception (Deer, 2015).</a:t>
            </a:r>
          </a:p>
          <a:p>
            <a:endParaRPr lang="en-US" sz="2600" dirty="0"/>
          </a:p>
          <a:p>
            <a:r>
              <a:rPr lang="en-US" sz="2600" dirty="0"/>
              <a:t>Any study of Native American missing persons must be understood within this historical context, and the on-going structural inequalities and disparities that may make them more vulnerable to going missing. </a:t>
            </a:r>
          </a:p>
        </p:txBody>
      </p:sp>
    </p:spTree>
    <p:extLst>
      <p:ext uri="{BB962C8B-B14F-4D97-AF65-F5344CB8AC3E}">
        <p14:creationId xmlns:p14="http://schemas.microsoft.com/office/powerpoint/2010/main" val="7799959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60FB19-2AFD-E042-893D-1C34C6F14C1A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536028" y="2274397"/>
            <a:ext cx="8229600" cy="4439307"/>
          </a:xfrm>
        </p:spPr>
        <p:txBody>
          <a:bodyPr>
            <a:normAutofit fontScale="77500" lnSpcReduction="20000"/>
          </a:bodyPr>
          <a:lstStyle/>
          <a:p>
            <a:pPr marL="463550" indent="0"/>
            <a:endParaRPr lang="en-US" dirty="0"/>
          </a:p>
          <a:p>
            <a:pPr marL="977900" indent="-514350">
              <a:buFont typeface="+mj-lt"/>
              <a:buAutoNum type="arabicParenR"/>
            </a:pPr>
            <a:r>
              <a:rPr lang="en-US" sz="2800" dirty="0"/>
              <a:t>The right to go missing among adults,</a:t>
            </a:r>
          </a:p>
          <a:p>
            <a:pPr marL="977900" indent="-514350">
              <a:buFont typeface="+mj-lt"/>
              <a:buAutoNum type="arabicParenR"/>
            </a:pPr>
            <a:endParaRPr lang="en-US" sz="2800" dirty="0"/>
          </a:p>
          <a:p>
            <a:pPr marL="977900" indent="-514350">
              <a:buFont typeface="+mj-lt"/>
              <a:buAutoNum type="arabicParenR"/>
            </a:pPr>
            <a:r>
              <a:rPr lang="en-US" sz="2800" dirty="0"/>
              <a:t>Whether “going missing” is a result of criminal or noncriminal behavior,</a:t>
            </a:r>
          </a:p>
          <a:p>
            <a:pPr marL="977900" indent="-514350">
              <a:buFont typeface="+mj-lt"/>
              <a:buAutoNum type="arabicParenR"/>
            </a:pPr>
            <a:endParaRPr lang="en-US" sz="2800" dirty="0"/>
          </a:p>
          <a:p>
            <a:pPr marL="977900" indent="-514350">
              <a:buFont typeface="+mj-lt"/>
              <a:buAutoNum type="arabicParenR"/>
            </a:pPr>
            <a:r>
              <a:rPr lang="en-US" sz="2800" dirty="0"/>
              <a:t>Lack of policies mandating the entry of missing persons into national data systems,</a:t>
            </a:r>
          </a:p>
          <a:p>
            <a:pPr marL="977900" indent="-514350">
              <a:buFont typeface="+mj-lt"/>
              <a:buAutoNum type="arabicParenR"/>
            </a:pPr>
            <a:endParaRPr lang="en-US" sz="2800" dirty="0"/>
          </a:p>
          <a:p>
            <a:pPr marL="977900" indent="-514350">
              <a:buFont typeface="+mj-lt"/>
              <a:buAutoNum type="arabicParenR"/>
            </a:pPr>
            <a:r>
              <a:rPr lang="en-US" sz="2800" dirty="0"/>
              <a:t>Lack of standardized definitions of missing persons, and</a:t>
            </a:r>
          </a:p>
          <a:p>
            <a:pPr marL="977900" indent="-514350">
              <a:buFont typeface="+mj-lt"/>
              <a:buAutoNum type="arabicParenR"/>
            </a:pPr>
            <a:endParaRPr lang="en-US" sz="2800" dirty="0"/>
          </a:p>
          <a:p>
            <a:pPr marL="977900" indent="-514350">
              <a:buFont typeface="+mj-lt"/>
              <a:buAutoNum type="arabicParenR"/>
            </a:pPr>
            <a:r>
              <a:rPr lang="en-US" sz="2800" dirty="0"/>
              <a:t>Variation in the age of what constitutes adult status across states and jurisdictions. </a:t>
            </a:r>
          </a:p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FCB3E55-1D78-49C4-858D-F773787FAB56}"/>
              </a:ext>
            </a:extLst>
          </p:cNvPr>
          <p:cNvSpPr/>
          <p:nvPr/>
        </p:nvSpPr>
        <p:spPr>
          <a:xfrm>
            <a:off x="536028" y="1251187"/>
            <a:ext cx="839776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b="1" dirty="0"/>
              <a:t>Challenges to identifying # of missing persons:</a:t>
            </a:r>
          </a:p>
        </p:txBody>
      </p:sp>
    </p:spTree>
    <p:extLst>
      <p:ext uri="{BB962C8B-B14F-4D97-AF65-F5344CB8AC3E}">
        <p14:creationId xmlns:p14="http://schemas.microsoft.com/office/powerpoint/2010/main" val="25800950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58B564-1DBD-704D-869C-C36376E331CE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32439" y="1232855"/>
            <a:ext cx="8307063" cy="518896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/>
              <a:t>These challenges may be exacerbated among Native American missing persons, primarily due to:</a:t>
            </a:r>
          </a:p>
          <a:p>
            <a:endParaRPr lang="en-US" dirty="0"/>
          </a:p>
          <a:p>
            <a:pPr marL="971550" lvl="1" indent="-514350">
              <a:buFont typeface="+mj-lt"/>
              <a:buAutoNum type="arabicParenR"/>
            </a:pPr>
            <a:r>
              <a:rPr lang="en-US" dirty="0"/>
              <a:t>Complex jurisdictional issues </a:t>
            </a:r>
          </a:p>
          <a:p>
            <a:pPr marL="971550" lvl="1" indent="-514350">
              <a:buFont typeface="+mj-lt"/>
              <a:buAutoNum type="arabicParenR"/>
            </a:pPr>
            <a:endParaRPr lang="en-US" dirty="0"/>
          </a:p>
          <a:p>
            <a:pPr marL="971550" lvl="1" indent="-514350">
              <a:buFont typeface="+mj-lt"/>
              <a:buAutoNum type="arabicParenR"/>
            </a:pPr>
            <a:r>
              <a:rPr lang="en-US" dirty="0"/>
              <a:t>Lack of coordination and relationships between tribal and non-tribal law enforcement agencies</a:t>
            </a:r>
          </a:p>
          <a:p>
            <a:pPr marL="971550" lvl="1" indent="-514350">
              <a:buFont typeface="+mj-lt"/>
              <a:buAutoNum type="arabicParenR"/>
            </a:pPr>
            <a:endParaRPr lang="en-US" dirty="0"/>
          </a:p>
          <a:p>
            <a:pPr marL="971550" lvl="1" indent="-514350">
              <a:buFont typeface="+mj-lt"/>
              <a:buAutoNum type="arabicParenR"/>
            </a:pPr>
            <a:r>
              <a:rPr lang="en-US" dirty="0"/>
              <a:t>Racial (mis)classification when entering the cases into databases </a:t>
            </a:r>
          </a:p>
          <a:p>
            <a:pPr marL="971550" lvl="1" indent="-514350">
              <a:buFont typeface="+mj-lt"/>
              <a:buAutoNum type="arabicParenR"/>
            </a:pPr>
            <a:endParaRPr lang="en-US" dirty="0"/>
          </a:p>
          <a:p>
            <a:pPr marL="971550" lvl="1" indent="-514350">
              <a:buFont typeface="+mj-lt"/>
              <a:buAutoNum type="arabicParenR"/>
            </a:pPr>
            <a:r>
              <a:rPr lang="en-US" dirty="0"/>
              <a:t>Tribal data sovereignty </a:t>
            </a:r>
          </a:p>
          <a:p>
            <a:pPr marL="971550" lvl="1" indent="-514350">
              <a:buFont typeface="+mj-lt"/>
              <a:buAutoNum type="arabicParenR"/>
            </a:pPr>
            <a:endParaRPr lang="en-US" dirty="0"/>
          </a:p>
          <a:p>
            <a:pPr marL="971550" lvl="1" indent="-514350">
              <a:buFont typeface="+mj-lt"/>
              <a:buAutoNum type="arabicParenR"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30949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D8316D-D7E7-4870-8E2B-FF5F99175616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75012" y="1352302"/>
            <a:ext cx="8368542" cy="5035435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>
              <a:buNone/>
            </a:pPr>
            <a:r>
              <a:rPr lang="en-US" sz="3000" b="1" dirty="0"/>
              <a:t>Measuring “hidden populations” (e.g., missing persons) is inherently difficult.</a:t>
            </a:r>
          </a:p>
          <a:p>
            <a:r>
              <a:rPr lang="en-US" sz="2400" dirty="0"/>
              <a:t>There is no “standard” methodology to collect data or measure number of missing persons.  </a:t>
            </a:r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r>
              <a:rPr lang="en-US" sz="3000" b="1" dirty="0">
                <a:cs typeface="Arial"/>
              </a:rPr>
              <a:t>NIJ </a:t>
            </a:r>
            <a:r>
              <a:rPr lang="en-US" sz="2800" b="1" dirty="0"/>
              <a:t>2019-75-CX-0014</a:t>
            </a:r>
            <a:r>
              <a:rPr lang="en-US" sz="3000" b="1" dirty="0">
                <a:cs typeface="Arial"/>
              </a:rPr>
              <a:t> developed the “Nebraska Model” for counting missing persons. </a:t>
            </a:r>
          </a:p>
          <a:p>
            <a:pPr lvl="1" indent="-342900">
              <a:buFont typeface="Arial"/>
              <a:buChar char="•"/>
            </a:pPr>
            <a:r>
              <a:rPr lang="en-US" sz="2400" dirty="0">
                <a:cs typeface="Arial"/>
              </a:rPr>
              <a:t>Point-in-time counts</a:t>
            </a:r>
          </a:p>
          <a:p>
            <a:pPr marL="800100" lvl="1" indent="-342900">
              <a:buFont typeface="Arial"/>
              <a:buChar char="•"/>
            </a:pPr>
            <a:r>
              <a:rPr lang="en-US" sz="2400" dirty="0">
                <a:cs typeface="Arial"/>
              </a:rPr>
              <a:t>4 official sources of data (i.e., state clearinghouse, NCIC, NamUs, NCMEC) and cross check by tribal partner for unreported cases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sz="2800" dirty="0">
              <a:cs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4016066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080D069-2E56-994A-93E5-DB5B91374A26}"/>
              </a:ext>
            </a:extLst>
          </p:cNvPr>
          <p:cNvSpPr/>
          <p:nvPr/>
        </p:nvSpPr>
        <p:spPr>
          <a:xfrm>
            <a:off x="710335" y="1244824"/>
            <a:ext cx="7624368" cy="532453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3200" b="1" dirty="0"/>
              <a:t>Current Study</a:t>
            </a:r>
          </a:p>
          <a:p>
            <a:endParaRPr lang="en-US" sz="3200" dirty="0">
              <a:cs typeface="Arial"/>
            </a:endParaRPr>
          </a:p>
          <a:p>
            <a:pPr marL="342900" indent="-342900">
              <a:buFont typeface="Arial"/>
              <a:buChar char="•"/>
            </a:pPr>
            <a:r>
              <a:rPr lang="en-US" sz="3000" dirty="0">
                <a:cs typeface="Arial"/>
              </a:rPr>
              <a:t>Replicate and </a:t>
            </a:r>
            <a:r>
              <a:rPr lang="en-US" sz="3000" i="1" dirty="0">
                <a:cs typeface="Arial"/>
              </a:rPr>
              <a:t>extend</a:t>
            </a:r>
            <a:r>
              <a:rPr lang="en-US" sz="3000" dirty="0">
                <a:cs typeface="Arial"/>
              </a:rPr>
              <a:t> Nebraska Model in New Mexico </a:t>
            </a:r>
          </a:p>
          <a:p>
            <a:pPr marL="342900" indent="-342900">
              <a:buFont typeface="Arial"/>
              <a:buChar char="•"/>
            </a:pPr>
            <a:endParaRPr lang="en-US" sz="2400" dirty="0">
              <a:cs typeface="Arial" panose="020B0604020202020204"/>
            </a:endParaRPr>
          </a:p>
          <a:p>
            <a:pPr marL="342900" indent="-342900">
              <a:buFont typeface="Arial"/>
              <a:buChar char="•"/>
            </a:pPr>
            <a:r>
              <a:rPr lang="en-US" sz="3000" dirty="0">
                <a:cs typeface="Arial"/>
              </a:rPr>
              <a:t>Extended Model adds 3 data sources</a:t>
            </a:r>
          </a:p>
          <a:p>
            <a:pPr marL="800100" lvl="1" indent="-342900">
              <a:buFont typeface="Arial"/>
              <a:buChar char="•"/>
            </a:pPr>
            <a:r>
              <a:rPr lang="en-US" sz="2400" dirty="0">
                <a:cs typeface="Arial" panose="020B0604020202020204"/>
              </a:rPr>
              <a:t>Navajo Nation List</a:t>
            </a:r>
          </a:p>
          <a:p>
            <a:pPr marL="800100" lvl="1" indent="-342900">
              <a:buFont typeface="Arial"/>
              <a:buChar char="•"/>
            </a:pPr>
            <a:r>
              <a:rPr lang="en-US" sz="2400" dirty="0">
                <a:cs typeface="Arial" panose="020B0604020202020204"/>
              </a:rPr>
              <a:t>FBI Albuquerque field office list</a:t>
            </a:r>
          </a:p>
          <a:p>
            <a:pPr marL="800100" lvl="1" indent="-342900">
              <a:buFont typeface="Arial"/>
              <a:buChar char="•"/>
            </a:pPr>
            <a:r>
              <a:rPr lang="en-US" sz="2400" dirty="0">
                <a:cs typeface="Arial" panose="020B0604020202020204"/>
              </a:rPr>
              <a:t>Open-source data</a:t>
            </a:r>
          </a:p>
          <a:p>
            <a:pPr marL="800100" lvl="1" indent="-342900">
              <a:buFont typeface="Arial"/>
              <a:buChar char="•"/>
            </a:pPr>
            <a:endParaRPr lang="en-US" sz="2400" dirty="0">
              <a:cs typeface="Arial" panose="020B0604020202020204"/>
            </a:endParaRPr>
          </a:p>
          <a:p>
            <a:endParaRPr lang="en-US" dirty="0">
              <a:cs typeface="Arial" panose="020B0604020202020204"/>
            </a:endParaRPr>
          </a:p>
          <a:p>
            <a:endParaRPr lang="en-US" dirty="0">
              <a:cs typeface="Arial" panose="020B0604020202020204"/>
            </a:endParaRPr>
          </a:p>
          <a:p>
            <a:pPr lvl="1"/>
            <a:endParaRPr lang="en-US" dirty="0">
              <a:cs typeface="Arial" panose="020B0604020202020204"/>
            </a:endParaRPr>
          </a:p>
          <a:p>
            <a:pPr marL="742950" lvl="1" indent="-285750">
              <a:buFont typeface="Arial"/>
              <a:buChar char="•"/>
            </a:pPr>
            <a:endParaRPr lang="en-US" sz="1200" dirty="0">
              <a:cs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8938511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080D069-2E56-994A-93E5-DB5B91374A26}"/>
              </a:ext>
            </a:extLst>
          </p:cNvPr>
          <p:cNvSpPr/>
          <p:nvPr/>
        </p:nvSpPr>
        <p:spPr>
          <a:xfrm>
            <a:off x="710335" y="1244824"/>
            <a:ext cx="7624368" cy="498598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3000" b="1" dirty="0"/>
              <a:t>Research Questions</a:t>
            </a:r>
          </a:p>
          <a:p>
            <a:endParaRPr lang="en-US" sz="3000" dirty="0">
              <a:cs typeface="Arial"/>
            </a:endParaRPr>
          </a:p>
          <a:p>
            <a:pPr marL="457200" indent="-457200">
              <a:buAutoNum type="arabicParenR"/>
            </a:pPr>
            <a:r>
              <a:rPr lang="en-US" sz="2400" dirty="0">
                <a:cs typeface="Arial"/>
              </a:rPr>
              <a:t>What is the scope of missing persons in New Mexico using the Nebraska Model (4 sources)?</a:t>
            </a:r>
          </a:p>
          <a:p>
            <a:pPr marL="457200" indent="-457200">
              <a:buAutoNum type="arabicParenR"/>
            </a:pPr>
            <a:endParaRPr lang="en-US" sz="2400" dirty="0">
              <a:cs typeface="Arial"/>
            </a:endParaRPr>
          </a:p>
          <a:p>
            <a:pPr marL="457200" indent="-457200">
              <a:buAutoNum type="arabicParenR"/>
            </a:pPr>
            <a:r>
              <a:rPr lang="en-US" sz="2400" dirty="0">
                <a:cs typeface="Arial"/>
              </a:rPr>
              <a:t>What is the scope of missing persons in New Mexico using an Extended Model (7 sources)?</a:t>
            </a:r>
          </a:p>
          <a:p>
            <a:pPr marL="457200" indent="-457200">
              <a:buAutoNum type="arabicParenR"/>
            </a:pPr>
            <a:endParaRPr lang="en-US" sz="2400" dirty="0">
              <a:cs typeface="Arial"/>
            </a:endParaRPr>
          </a:p>
          <a:p>
            <a:pPr marL="457200" indent="-457200">
              <a:buAutoNum type="arabicParenR"/>
            </a:pPr>
            <a:r>
              <a:rPr lang="en-US" sz="2400" dirty="0">
                <a:cs typeface="Arial"/>
              </a:rPr>
              <a:t>What is the scope and context of missing AI/AN persons in New Mexico? </a:t>
            </a:r>
          </a:p>
          <a:p>
            <a:endParaRPr lang="en-US" dirty="0"/>
          </a:p>
          <a:p>
            <a:endParaRPr lang="en-US" dirty="0">
              <a:cs typeface="Arial" panose="020B0604020202020204"/>
            </a:endParaRPr>
          </a:p>
          <a:p>
            <a:pPr lvl="1"/>
            <a:endParaRPr lang="en-US" dirty="0">
              <a:effectLst/>
              <a:cs typeface="Arial" panose="020B0604020202020204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1200" dirty="0">
              <a:cs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3451595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3C3ACF4-AB9A-A172-A8AE-473DCD02F842}"/>
              </a:ext>
            </a:extLst>
          </p:cNvPr>
          <p:cNvSpPr txBox="1"/>
          <p:nvPr/>
        </p:nvSpPr>
        <p:spPr>
          <a:xfrm>
            <a:off x="417704" y="1165740"/>
            <a:ext cx="3329661" cy="5539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000" b="1" dirty="0"/>
              <a:t>Nebraska Model 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4672699-1278-935B-41B8-2824DD4B5F07}"/>
              </a:ext>
            </a:extLst>
          </p:cNvPr>
          <p:cNvSpPr txBox="1"/>
          <p:nvPr/>
        </p:nvSpPr>
        <p:spPr>
          <a:xfrm>
            <a:off x="4570803" y="1716295"/>
            <a:ext cx="4329037" cy="452431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lvl="1" indent="-285750">
              <a:buFont typeface="Arial,Sans-Serif"/>
              <a:buChar char="•"/>
            </a:pPr>
            <a:r>
              <a:rPr lang="en-US" b="1" dirty="0">
                <a:cs typeface="Arial"/>
              </a:rPr>
              <a:t>Point-in-time counts </a:t>
            </a:r>
            <a:r>
              <a:rPr lang="en-US" dirty="0">
                <a:cs typeface="Arial"/>
              </a:rPr>
              <a:t>of </a:t>
            </a:r>
            <a:r>
              <a:rPr lang="en-US" b="1" dirty="0">
                <a:cs typeface="Arial"/>
              </a:rPr>
              <a:t>all</a:t>
            </a:r>
            <a:r>
              <a:rPr lang="en-US" dirty="0">
                <a:cs typeface="Arial"/>
              </a:rPr>
              <a:t> missing persons from: </a:t>
            </a:r>
            <a:endParaRPr lang="en-US" dirty="0"/>
          </a:p>
          <a:p>
            <a:pPr marL="285750" lvl="1" indent="-285750">
              <a:buFont typeface="Arial,Sans-Serif"/>
              <a:buChar char="•"/>
            </a:pPr>
            <a:endParaRPr lang="en-US" dirty="0">
              <a:cs typeface="Arial"/>
            </a:endParaRPr>
          </a:p>
          <a:p>
            <a:pPr marL="800100" lvl="2" indent="-342900">
              <a:buAutoNum type="arabicPeriod"/>
            </a:pPr>
            <a:r>
              <a:rPr lang="en-US" dirty="0">
                <a:cs typeface="Arial"/>
              </a:rPr>
              <a:t>New Mexico Clearinghouse (NMCH)</a:t>
            </a:r>
          </a:p>
          <a:p>
            <a:pPr marL="800100" lvl="2" indent="-342900">
              <a:buAutoNum type="arabicPeriod"/>
            </a:pPr>
            <a:r>
              <a:rPr lang="en-US" dirty="0">
                <a:cs typeface="Arial"/>
              </a:rPr>
              <a:t>National Missing and Unidentified Persons System (NamUs)</a:t>
            </a:r>
          </a:p>
          <a:p>
            <a:pPr marL="800100" lvl="2" indent="-342900">
              <a:buAutoNum type="arabicPeriod"/>
            </a:pPr>
            <a:r>
              <a:rPr lang="en-US" dirty="0">
                <a:cs typeface="Arial"/>
              </a:rPr>
              <a:t>National Center for Missing and Exploited Children (NCMEC)</a:t>
            </a:r>
          </a:p>
          <a:p>
            <a:pPr marL="800100" lvl="2" indent="-342900">
              <a:buAutoNum type="arabicPeriod"/>
            </a:pPr>
            <a:r>
              <a:rPr lang="en-US" dirty="0">
                <a:cs typeface="Arial"/>
              </a:rPr>
              <a:t>National Crime Information Center (NCIC)</a:t>
            </a:r>
          </a:p>
          <a:p>
            <a:pPr marL="800100" lvl="2" indent="-342900">
              <a:buAutoNum type="arabicPeriod"/>
            </a:pPr>
            <a:r>
              <a:rPr lang="en-US" i="1" u="sng" dirty="0">
                <a:solidFill>
                  <a:srgbClr val="FF0000"/>
                </a:solidFill>
                <a:cs typeface="Arial"/>
              </a:rPr>
              <a:t>Federal Bureau of Investigation Albuquerque (FBI)</a:t>
            </a:r>
            <a:endParaRPr lang="en-US" dirty="0">
              <a:solidFill>
                <a:srgbClr val="FF0000"/>
              </a:solidFill>
              <a:cs typeface="Arial"/>
            </a:endParaRPr>
          </a:p>
          <a:p>
            <a:pPr marL="800100" lvl="2" indent="-342900">
              <a:buAutoNum type="arabicPeriod"/>
            </a:pPr>
            <a:r>
              <a:rPr lang="en-US" i="1" u="sng" dirty="0">
                <a:solidFill>
                  <a:srgbClr val="FF0000"/>
                </a:solidFill>
                <a:cs typeface="Arial"/>
              </a:rPr>
              <a:t>Navajo Nation</a:t>
            </a:r>
            <a:endParaRPr lang="en-US" dirty="0">
              <a:solidFill>
                <a:srgbClr val="FF0000"/>
              </a:solidFill>
              <a:cs typeface="Arial"/>
            </a:endParaRPr>
          </a:p>
          <a:p>
            <a:pPr marL="800100" lvl="2" indent="-342900">
              <a:buAutoNum type="arabicPeriod"/>
            </a:pPr>
            <a:r>
              <a:rPr lang="en-US" i="1" u="sng" dirty="0">
                <a:solidFill>
                  <a:srgbClr val="FF0000"/>
                </a:solidFill>
                <a:cs typeface="Arial"/>
              </a:rPr>
              <a:t>Open Source</a:t>
            </a:r>
            <a:endParaRPr lang="en-US" dirty="0">
              <a:solidFill>
                <a:srgbClr val="FF0000"/>
              </a:solidFill>
              <a:cs typeface="Arial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C926C4A-C49E-460F-FD18-62DEF568126A}"/>
              </a:ext>
            </a:extLst>
          </p:cNvPr>
          <p:cNvSpPr txBox="1"/>
          <p:nvPr/>
        </p:nvSpPr>
        <p:spPr>
          <a:xfrm>
            <a:off x="417705" y="1716295"/>
            <a:ext cx="3832341" cy="369331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b="1" dirty="0"/>
              <a:t>Point-in-time counts </a:t>
            </a:r>
            <a:r>
              <a:rPr lang="en-US" dirty="0"/>
              <a:t>of </a:t>
            </a:r>
            <a:r>
              <a:rPr lang="en-US" b="1" dirty="0"/>
              <a:t>all</a:t>
            </a:r>
            <a:r>
              <a:rPr lang="en-US" dirty="0"/>
              <a:t> missing persons from: </a:t>
            </a:r>
          </a:p>
          <a:p>
            <a:pPr marL="285750" indent="-285750">
              <a:buFont typeface="Arial"/>
              <a:buChar char="•"/>
            </a:pPr>
            <a:endParaRPr lang="en-US" dirty="0"/>
          </a:p>
          <a:p>
            <a:pPr marL="800100" lvl="2" indent="-342900">
              <a:buAutoNum type="arabicPeriod"/>
            </a:pPr>
            <a:r>
              <a:rPr lang="en-US" dirty="0">
                <a:cs typeface="Arial"/>
              </a:rPr>
              <a:t>New Mexico Clearinghouse (NMCH)</a:t>
            </a:r>
          </a:p>
          <a:p>
            <a:pPr marL="800100" lvl="1" indent="-342900">
              <a:buAutoNum type="arabicPeriod"/>
            </a:pPr>
            <a:r>
              <a:rPr lang="en-US" dirty="0"/>
              <a:t>National Missing and Unidentified Persons System (NamUs)</a:t>
            </a:r>
            <a:endParaRPr lang="en-US" dirty="0">
              <a:cs typeface="Arial" panose="020B0604020202020204"/>
            </a:endParaRPr>
          </a:p>
          <a:p>
            <a:pPr marL="800100" lvl="1" indent="-342900">
              <a:buAutoNum type="arabicPeriod"/>
            </a:pPr>
            <a:r>
              <a:rPr lang="en-US" dirty="0"/>
              <a:t>National Center for Missing and Exploited Children (NCMEC)</a:t>
            </a:r>
            <a:endParaRPr lang="en-US" dirty="0">
              <a:cs typeface="Arial"/>
            </a:endParaRPr>
          </a:p>
          <a:p>
            <a:pPr marL="800100" lvl="1" indent="-342900">
              <a:buAutoNum type="arabicPeriod"/>
            </a:pPr>
            <a:r>
              <a:rPr lang="en-US" dirty="0"/>
              <a:t>National Crime Information Center (NCIC) ​</a:t>
            </a:r>
            <a:endParaRPr lang="en-US" dirty="0">
              <a:cs typeface="Arial" panose="020B0604020202020204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CEB6958-77DA-62AE-1F0F-7C9138BFFAEB}"/>
              </a:ext>
            </a:extLst>
          </p:cNvPr>
          <p:cNvSpPr txBox="1"/>
          <p:nvPr/>
        </p:nvSpPr>
        <p:spPr>
          <a:xfrm>
            <a:off x="4570803" y="1165740"/>
            <a:ext cx="3329661" cy="5539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000" b="1" dirty="0"/>
              <a:t>Extended Model </a:t>
            </a:r>
            <a:endParaRPr lang="en-US" dirty="0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2CE64AA4-EE93-7005-107C-06EAF24D0C82}"/>
              </a:ext>
            </a:extLst>
          </p:cNvPr>
          <p:cNvCxnSpPr/>
          <p:nvPr/>
        </p:nvCxnSpPr>
        <p:spPr>
          <a:xfrm flipH="1">
            <a:off x="4400851" y="1164545"/>
            <a:ext cx="13164" cy="5534273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9752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EDAE1B-FD3E-FC47-8ACD-60DEEE82717A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39386" y="1184988"/>
            <a:ext cx="7790213" cy="2544081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3000" b="1" dirty="0"/>
              <a:t>Methodology</a:t>
            </a:r>
          </a:p>
          <a:p>
            <a:pPr marL="285750" lvl="1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1800" b="1" dirty="0"/>
              <a:t>Point-in-time counts of all missing persons from: (1) New Mexico Clearinghouse (NMCH), (2) National Missing and Unidentified Persons System (NamUs), (3) National Center for Missing and Exploited Children’s (NCMEC), (4) the National Crime Information Center (NCIC), </a:t>
            </a:r>
            <a:r>
              <a:rPr lang="en-US" sz="1800" b="1" i="1" u="sng" dirty="0">
                <a:solidFill>
                  <a:srgbClr val="FF0000"/>
                </a:solidFill>
              </a:rPr>
              <a:t>(5) Federal Bureau of Investigation Albuquerque (FBI), (6) Navajo Nation, and (7) Open Source</a:t>
            </a:r>
            <a:endParaRPr lang="en-US" sz="1800" b="1" i="1" dirty="0">
              <a:solidFill>
                <a:srgbClr val="090909"/>
              </a:solidFill>
              <a:cs typeface="Arial" panose="020B0604020202020204"/>
            </a:endParaRPr>
          </a:p>
          <a:p>
            <a:pPr marL="0" lvl="1" indent="0">
              <a:lnSpc>
                <a:spcPct val="120000"/>
              </a:lnSpc>
            </a:pPr>
            <a:endParaRPr lang="en-US" b="1" dirty="0"/>
          </a:p>
          <a:p>
            <a:pPr lvl="1"/>
            <a:endParaRPr lang="en-US" dirty="0">
              <a:cs typeface="Arial" panose="020B0604020202020204"/>
            </a:endParaRPr>
          </a:p>
          <a:p>
            <a:endParaRPr lang="en-US" dirty="0">
              <a:cs typeface="Arial" panose="020B0604020202020204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E504203-0A98-623D-05F4-A94F497D68F4}"/>
              </a:ext>
            </a:extLst>
          </p:cNvPr>
          <p:cNvSpPr txBox="1"/>
          <p:nvPr/>
        </p:nvSpPr>
        <p:spPr>
          <a:xfrm>
            <a:off x="435657" y="4002295"/>
            <a:ext cx="7799927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lvl="1" indent="-285750">
              <a:buFont typeface="Arial,Sans-Serif"/>
              <a:buChar char="•"/>
            </a:pPr>
            <a:r>
              <a:rPr lang="en-US" b="1">
                <a:cs typeface="Arial"/>
              </a:rPr>
              <a:t>Data were collected at 12 points-in-time </a:t>
            </a:r>
            <a:r>
              <a:rPr lang="en-US">
                <a:cs typeface="Arial"/>
              </a:rPr>
              <a:t>– Time 1: May 17th, 2023 to Time 12: April 17th, 2024 (third Wednesday of each month)​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8DBC057-9FE1-1464-890C-EC1743DFE247}"/>
              </a:ext>
            </a:extLst>
          </p:cNvPr>
          <p:cNvSpPr txBox="1"/>
          <p:nvPr/>
        </p:nvSpPr>
        <p:spPr>
          <a:xfrm>
            <a:off x="441641" y="5103405"/>
            <a:ext cx="7793943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lvl="1" indent="-285750">
              <a:buFont typeface="Arial,Sans-Serif"/>
              <a:buChar char="•"/>
            </a:pPr>
            <a:r>
              <a:rPr lang="en-US" b="1">
                <a:cs typeface="Arial"/>
              </a:rPr>
              <a:t>Measures </a:t>
            </a:r>
            <a:r>
              <a:rPr lang="en-US">
                <a:cs typeface="Arial"/>
              </a:rPr>
              <a:t>included name, sex, race, age at missing, date missing, reporting agency, and data source (e.g., NMCH) ​</a:t>
            </a:r>
          </a:p>
        </p:txBody>
      </p:sp>
    </p:spTree>
    <p:extLst>
      <p:ext uri="{BB962C8B-B14F-4D97-AF65-F5344CB8AC3E}">
        <p14:creationId xmlns:p14="http://schemas.microsoft.com/office/powerpoint/2010/main" val="1940417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F886273-16D6-2667-56E3-6B66DF42F4D8}"/>
              </a:ext>
            </a:extLst>
          </p:cNvPr>
          <p:cNvSpPr txBox="1"/>
          <p:nvPr/>
        </p:nvSpPr>
        <p:spPr>
          <a:xfrm>
            <a:off x="153320" y="2828410"/>
            <a:ext cx="8841193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 dirty="0">
                <a:cs typeface="Arial"/>
              </a:rPr>
              <a:t>Results: New Mexico's Reported Missing Person Cases</a:t>
            </a:r>
          </a:p>
        </p:txBody>
      </p:sp>
    </p:spTree>
    <p:extLst>
      <p:ext uri="{BB962C8B-B14F-4D97-AF65-F5344CB8AC3E}">
        <p14:creationId xmlns:p14="http://schemas.microsoft.com/office/powerpoint/2010/main" val="13528468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E6A7B6-8690-B712-CECA-FDC712DCCA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604F2EF-EB08-54FA-17B8-9205264EA97D}"/>
              </a:ext>
            </a:extLst>
          </p:cNvPr>
          <p:cNvSpPr txBox="1"/>
          <p:nvPr/>
        </p:nvSpPr>
        <p:spPr>
          <a:xfrm>
            <a:off x="176463" y="176463"/>
            <a:ext cx="5486400" cy="64633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76B836C-2B0C-50E8-2C95-4A8D4584BEDE}"/>
              </a:ext>
            </a:extLst>
          </p:cNvPr>
          <p:cNvSpPr txBox="1"/>
          <p:nvPr/>
        </p:nvSpPr>
        <p:spPr>
          <a:xfrm>
            <a:off x="0" y="194828"/>
            <a:ext cx="92470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Figure 1: New Mexico’s Missing Persons Rates over Twelve Point in Time Counts </a:t>
            </a:r>
          </a:p>
          <a:p>
            <a:r>
              <a:rPr lang="en-US" b="1" dirty="0"/>
              <a:t>Using the Nebraska Model </a:t>
            </a:r>
          </a:p>
        </p:txBody>
      </p:sp>
      <p:pic>
        <p:nvPicPr>
          <p:cNvPr id="40" name="Content Placeholder 39" descr="A graph of a graph with numbers and lines&#10;&#10;Description automatically generated with medium confidence">
            <a:extLst>
              <a:ext uri="{FF2B5EF4-FFF2-40B4-BE49-F238E27FC236}">
                <a16:creationId xmlns:a16="http://schemas.microsoft.com/office/drawing/2014/main" id="{E06A2859-E28C-6B95-6AAE-5FFC4E755F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-112295" y="859524"/>
            <a:ext cx="9256295" cy="5998476"/>
          </a:xfrm>
        </p:spPr>
      </p:pic>
    </p:spTree>
    <p:extLst>
      <p:ext uri="{BB962C8B-B14F-4D97-AF65-F5344CB8AC3E}">
        <p14:creationId xmlns:p14="http://schemas.microsoft.com/office/powerpoint/2010/main" val="40781892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D8B309-6936-478D-F566-912607C7B8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49295D6-524C-D46C-0187-9C53E2FF46C0}"/>
              </a:ext>
            </a:extLst>
          </p:cNvPr>
          <p:cNvSpPr txBox="1"/>
          <p:nvPr/>
        </p:nvSpPr>
        <p:spPr>
          <a:xfrm>
            <a:off x="288098" y="209780"/>
            <a:ext cx="6964349" cy="646331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endParaRPr lang="en-US" dirty="0">
              <a:solidFill>
                <a:sysClr val="windowText" lastClr="000000"/>
              </a:solidFill>
            </a:endParaRPr>
          </a:p>
          <a:p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3F735FE-F6E0-B636-1562-80B7CE55A0F5}"/>
              </a:ext>
            </a:extLst>
          </p:cNvPr>
          <p:cNvSpPr txBox="1"/>
          <p:nvPr/>
        </p:nvSpPr>
        <p:spPr>
          <a:xfrm>
            <a:off x="161365" y="209781"/>
            <a:ext cx="90546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Figure 2: New Mexico’s Missing Persons Rates over Twelve Point in Time Counts</a:t>
            </a:r>
          </a:p>
          <a:p>
            <a:r>
              <a:rPr lang="en-US" b="1" dirty="0"/>
              <a:t>Using the Extended Model </a:t>
            </a:r>
          </a:p>
        </p:txBody>
      </p:sp>
      <p:pic>
        <p:nvPicPr>
          <p:cNvPr id="25" name="Content Placeholder 24" descr="A screenshot of a graph&#10;&#10;Description automatically generated">
            <a:extLst>
              <a:ext uri="{FF2B5EF4-FFF2-40B4-BE49-F238E27FC236}">
                <a16:creationId xmlns:a16="http://schemas.microsoft.com/office/drawing/2014/main" id="{BAF1CF9B-50F1-2454-CA2C-BF01BE0B6B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1042738"/>
            <a:ext cx="9144000" cy="5967662"/>
          </a:xfrm>
        </p:spPr>
      </p:pic>
    </p:spTree>
    <p:extLst>
      <p:ext uri="{BB962C8B-B14F-4D97-AF65-F5344CB8AC3E}">
        <p14:creationId xmlns:p14="http://schemas.microsoft.com/office/powerpoint/2010/main" val="18429582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F2D5A1-9C62-D64E-967D-3FBB32842947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" y="986340"/>
            <a:ext cx="9143998" cy="123505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3400" b="1" dirty="0">
                <a:solidFill>
                  <a:schemeClr val="tx1"/>
                </a:solidFill>
              </a:rPr>
              <a:t>Findings</a:t>
            </a:r>
            <a:r>
              <a:rPr lang="en-US" sz="3400" b="1" dirty="0"/>
              <a:t>: Nebraska Model vs. Extended Model </a:t>
            </a:r>
          </a:p>
          <a:p>
            <a:pPr marL="0" indent="0">
              <a:buNone/>
            </a:pPr>
            <a:endParaRPr lang="en-US" sz="2600" dirty="0"/>
          </a:p>
          <a:p>
            <a:endParaRPr lang="en-US" sz="2400" dirty="0">
              <a:effectLst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400" dirty="0">
              <a:effectLst/>
              <a:ea typeface="Times New Roman" panose="02020603050405020304" pitchFamily="18" charset="0"/>
              <a:cs typeface="Arial" panose="020B0604020202020204"/>
            </a:endParaRPr>
          </a:p>
          <a:p>
            <a:pPr marL="0" indent="0">
              <a:buNone/>
            </a:pPr>
            <a:endParaRPr lang="en-US" sz="2400" dirty="0">
              <a:effectLst/>
              <a:ea typeface="Times New Roman" panose="02020603050405020304" pitchFamily="18" charset="0"/>
              <a:cs typeface="Arial" panose="020B0604020202020204"/>
            </a:endParaRPr>
          </a:p>
          <a:p>
            <a:endParaRPr lang="en-US" sz="2400" dirty="0">
              <a:cs typeface="Arial"/>
            </a:endParaRPr>
          </a:p>
          <a:p>
            <a:pPr marL="0" indent="0">
              <a:buNone/>
            </a:pPr>
            <a:endParaRPr lang="en-US" sz="8000" dirty="0">
              <a:cs typeface="Arial"/>
            </a:endParaRPr>
          </a:p>
          <a:p>
            <a:endParaRPr lang="en-US" sz="8000" dirty="0">
              <a:cs typeface="Arial"/>
            </a:endParaRPr>
          </a:p>
          <a:p>
            <a:pPr marL="457200" lvl="1" indent="0">
              <a:buNone/>
            </a:pPr>
            <a:endParaRPr lang="en-US" sz="5500" dirty="0">
              <a:cs typeface="Arial" panose="020B0604020202020204"/>
            </a:endParaRPr>
          </a:p>
        </p:txBody>
      </p:sp>
      <p:pic>
        <p:nvPicPr>
          <p:cNvPr id="8" name="Picture 7" descr="A graph of different colored bars&#10;&#10;Description automatically generated">
            <a:extLst>
              <a:ext uri="{FF2B5EF4-FFF2-40B4-BE49-F238E27FC236}">
                <a16:creationId xmlns:a16="http://schemas.microsoft.com/office/drawing/2014/main" id="{6D994B20-79E9-372E-EB6A-AA89EB27D3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2221395"/>
            <a:ext cx="9144000" cy="4636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5192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4D65B89C-7C16-1D45-B1EF-1CAC4AB413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7989" y="1493589"/>
            <a:ext cx="8250190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>
            <a:lvl1pPr indent="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indent="19050" defTabSz="685800"/>
            <a:endParaRPr lang="en-US" altLang="en-US" sz="2600" b="1">
              <a:cs typeface="Times New Roman"/>
            </a:endParaRPr>
          </a:p>
          <a:p>
            <a:pPr indent="19050" defTabSz="685800"/>
            <a:endParaRPr lang="en-US" altLang="en-US" sz="1350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70E1321E-BF51-4E68-9054-5B83C53ACF05}"/>
              </a:ext>
            </a:extLst>
          </p:cNvPr>
          <p:cNvSpPr/>
          <p:nvPr/>
        </p:nvSpPr>
        <p:spPr>
          <a:xfrm>
            <a:off x="1156136" y="3957145"/>
            <a:ext cx="7573103" cy="814551"/>
          </a:xfrm>
          <a:prstGeom prst="ellipse">
            <a:avLst/>
          </a:prstGeom>
          <a:noFill/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A screenshot of a graph&#10;&#10;Description automatically generated">
            <a:extLst>
              <a:ext uri="{FF2B5EF4-FFF2-40B4-BE49-F238E27FC236}">
                <a16:creationId xmlns:a16="http://schemas.microsoft.com/office/drawing/2014/main" id="{DFB322EF-6B5E-F401-946D-309F9B5ED2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" y="-79513"/>
            <a:ext cx="9143998" cy="6937513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BBC3137-4716-4CE2-FCF8-44E89646242F}"/>
              </a:ext>
            </a:extLst>
          </p:cNvPr>
          <p:cNvSpPr/>
          <p:nvPr/>
        </p:nvSpPr>
        <p:spPr>
          <a:xfrm>
            <a:off x="0" y="1400080"/>
            <a:ext cx="9138185" cy="188097"/>
          </a:xfrm>
          <a:prstGeom prst="roundRect">
            <a:avLst/>
          </a:prstGeom>
          <a:noFill/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495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4D65B89C-7C16-1D45-B1EF-1CAC4AB413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7989" y="1493589"/>
            <a:ext cx="8250190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>
            <a:lvl1pPr indent="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indent="19050" defTabSz="685800"/>
            <a:endParaRPr lang="en-US" altLang="en-US" sz="2600" b="1">
              <a:cs typeface="Times New Roman"/>
            </a:endParaRPr>
          </a:p>
          <a:p>
            <a:pPr indent="19050" defTabSz="685800"/>
            <a:endParaRPr lang="en-US" altLang="en-US" sz="1350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70E1321E-BF51-4E68-9054-5B83C53ACF05}"/>
              </a:ext>
            </a:extLst>
          </p:cNvPr>
          <p:cNvSpPr/>
          <p:nvPr/>
        </p:nvSpPr>
        <p:spPr>
          <a:xfrm>
            <a:off x="1156136" y="3957145"/>
            <a:ext cx="7573103" cy="814551"/>
          </a:xfrm>
          <a:prstGeom prst="ellipse">
            <a:avLst/>
          </a:prstGeom>
          <a:noFill/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1C3B921-49E7-E554-016D-2A510EBC93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9149630" cy="6857999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F9D10B5C-A5C9-0D14-DD99-E79DCCFD1CBF}"/>
              </a:ext>
            </a:extLst>
          </p:cNvPr>
          <p:cNvSpPr/>
          <p:nvPr/>
        </p:nvSpPr>
        <p:spPr>
          <a:xfrm>
            <a:off x="-2" y="3458261"/>
            <a:ext cx="9125206" cy="764737"/>
          </a:xfrm>
          <a:prstGeom prst="roundRect">
            <a:avLst/>
          </a:prstGeom>
          <a:noFill/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BBC3137-4716-4CE2-FCF8-44E89646242F}"/>
              </a:ext>
            </a:extLst>
          </p:cNvPr>
          <p:cNvSpPr/>
          <p:nvPr/>
        </p:nvSpPr>
        <p:spPr>
          <a:xfrm>
            <a:off x="-5631" y="2950443"/>
            <a:ext cx="9130835" cy="174713"/>
          </a:xfrm>
          <a:prstGeom prst="roundRect">
            <a:avLst/>
          </a:prstGeom>
          <a:noFill/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F01C48BA-F255-7792-3443-619666444931}"/>
              </a:ext>
            </a:extLst>
          </p:cNvPr>
          <p:cNvSpPr/>
          <p:nvPr/>
        </p:nvSpPr>
        <p:spPr>
          <a:xfrm>
            <a:off x="-5632" y="5917426"/>
            <a:ext cx="9130836" cy="316346"/>
          </a:xfrm>
          <a:prstGeom prst="roundRect">
            <a:avLst/>
          </a:prstGeom>
          <a:noFill/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223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F886273-16D6-2667-56E3-6B66DF42F4D8}"/>
              </a:ext>
            </a:extLst>
          </p:cNvPr>
          <p:cNvSpPr txBox="1"/>
          <p:nvPr/>
        </p:nvSpPr>
        <p:spPr>
          <a:xfrm>
            <a:off x="153320" y="2828410"/>
            <a:ext cx="8841193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 dirty="0">
                <a:cs typeface="Arial"/>
              </a:rPr>
              <a:t>Results: New Mexico's Reported Missing Person Cases Involving AI/AN Persons</a:t>
            </a:r>
          </a:p>
        </p:txBody>
      </p:sp>
    </p:spTree>
    <p:extLst>
      <p:ext uri="{BB962C8B-B14F-4D97-AF65-F5344CB8AC3E}">
        <p14:creationId xmlns:p14="http://schemas.microsoft.com/office/powerpoint/2010/main" val="27412524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4D65B89C-7C16-1D45-B1EF-1CAC4AB413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7989" y="1493589"/>
            <a:ext cx="8250190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>
            <a:lvl1pPr indent="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indent="19050" defTabSz="685800"/>
            <a:endParaRPr lang="en-US" altLang="en-US" sz="2600" b="1">
              <a:cs typeface="Times New Roman"/>
            </a:endParaRPr>
          </a:p>
          <a:p>
            <a:pPr indent="19050" defTabSz="685800"/>
            <a:endParaRPr lang="en-US" altLang="en-US" sz="1350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70E1321E-BF51-4E68-9054-5B83C53ACF05}"/>
              </a:ext>
            </a:extLst>
          </p:cNvPr>
          <p:cNvSpPr/>
          <p:nvPr/>
        </p:nvSpPr>
        <p:spPr>
          <a:xfrm>
            <a:off x="1156136" y="3957145"/>
            <a:ext cx="7573103" cy="814551"/>
          </a:xfrm>
          <a:prstGeom prst="ellipse">
            <a:avLst/>
          </a:prstGeom>
          <a:noFill/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A table with numbers and a number of missing persons&#10;&#10;Description automatically generated">
            <a:extLst>
              <a:ext uri="{FF2B5EF4-FFF2-40B4-BE49-F238E27FC236}">
                <a16:creationId xmlns:a16="http://schemas.microsoft.com/office/drawing/2014/main" id="{D45FB8CE-85F9-DAA0-7D16-7CD1DC786D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D8D5A43-61D4-7402-4C59-16A4AC332794}"/>
              </a:ext>
            </a:extLst>
          </p:cNvPr>
          <p:cNvSpPr/>
          <p:nvPr/>
        </p:nvSpPr>
        <p:spPr>
          <a:xfrm>
            <a:off x="-6458" y="2025573"/>
            <a:ext cx="9133413" cy="250679"/>
          </a:xfrm>
          <a:prstGeom prst="roundRect">
            <a:avLst/>
          </a:prstGeom>
          <a:noFill/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F01C48BA-F255-7792-3443-619666444931}"/>
              </a:ext>
            </a:extLst>
          </p:cNvPr>
          <p:cNvSpPr/>
          <p:nvPr/>
        </p:nvSpPr>
        <p:spPr>
          <a:xfrm>
            <a:off x="-6594" y="5129125"/>
            <a:ext cx="9131189" cy="172590"/>
          </a:xfrm>
          <a:prstGeom prst="roundRect">
            <a:avLst/>
          </a:prstGeom>
          <a:noFill/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DB241BA-F942-C255-9F2B-3D7A4E279FBB}"/>
              </a:ext>
            </a:extLst>
          </p:cNvPr>
          <p:cNvSpPr/>
          <p:nvPr/>
        </p:nvSpPr>
        <p:spPr>
          <a:xfrm>
            <a:off x="-6458" y="5831735"/>
            <a:ext cx="9131053" cy="537883"/>
          </a:xfrm>
          <a:prstGeom prst="roundRect">
            <a:avLst/>
          </a:prstGeom>
          <a:noFill/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EA2E56C-F33A-4449-A53D-EC87302EFC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9406" y="2900855"/>
            <a:ext cx="9235123" cy="36166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03658EF-B41E-38E0-8EF0-1322475116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7357" y="3511305"/>
            <a:ext cx="9233073" cy="526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201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4D65B89C-7C16-1D45-B1EF-1CAC4AB413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7989" y="1493589"/>
            <a:ext cx="8250190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>
            <a:lvl1pPr indent="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indent="19050" defTabSz="685800"/>
            <a:endParaRPr lang="en-US" altLang="en-US" sz="2600" b="1">
              <a:cs typeface="Times New Roman"/>
            </a:endParaRPr>
          </a:p>
          <a:p>
            <a:pPr indent="19050" defTabSz="685800"/>
            <a:endParaRPr lang="en-US" altLang="en-US" sz="1350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70E1321E-BF51-4E68-9054-5B83C53ACF05}"/>
              </a:ext>
            </a:extLst>
          </p:cNvPr>
          <p:cNvSpPr/>
          <p:nvPr/>
        </p:nvSpPr>
        <p:spPr>
          <a:xfrm>
            <a:off x="1156136" y="3957145"/>
            <a:ext cx="7573103" cy="814551"/>
          </a:xfrm>
          <a:prstGeom prst="ellipse">
            <a:avLst/>
          </a:prstGeom>
          <a:noFill/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A table with numbers and a number of missing person cases&#10;&#10;Description automatically generated">
            <a:extLst>
              <a:ext uri="{FF2B5EF4-FFF2-40B4-BE49-F238E27FC236}">
                <a16:creationId xmlns:a16="http://schemas.microsoft.com/office/drawing/2014/main" id="{7DB57098-38C3-CD52-A8CA-97CAD2CB84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630" y="0"/>
            <a:ext cx="9160891" cy="6857999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CDEF93E-8F45-CA20-8DD2-B3B5C632FA01}"/>
              </a:ext>
            </a:extLst>
          </p:cNvPr>
          <p:cNvSpPr/>
          <p:nvPr/>
        </p:nvSpPr>
        <p:spPr>
          <a:xfrm>
            <a:off x="-5630" y="3050129"/>
            <a:ext cx="9126029" cy="202156"/>
          </a:xfrm>
          <a:prstGeom prst="roundRect">
            <a:avLst/>
          </a:prstGeom>
          <a:noFill/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F01C48BA-F255-7792-3443-619666444931}"/>
              </a:ext>
            </a:extLst>
          </p:cNvPr>
          <p:cNvSpPr/>
          <p:nvPr/>
        </p:nvSpPr>
        <p:spPr>
          <a:xfrm>
            <a:off x="-16891" y="3548426"/>
            <a:ext cx="9131660" cy="700742"/>
          </a:xfrm>
          <a:prstGeom prst="roundRect">
            <a:avLst/>
          </a:prstGeom>
          <a:noFill/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1CB8AFC-8B33-FC9C-EA35-3F4E4C9CF255}"/>
              </a:ext>
            </a:extLst>
          </p:cNvPr>
          <p:cNvSpPr/>
          <p:nvPr/>
        </p:nvSpPr>
        <p:spPr>
          <a:xfrm>
            <a:off x="-5630" y="5895833"/>
            <a:ext cx="9120399" cy="400422"/>
          </a:xfrm>
          <a:prstGeom prst="roundRect">
            <a:avLst/>
          </a:prstGeom>
          <a:noFill/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276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A217FA-B6DD-5A01-5E03-8345B3FE4B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C5EE1A-4EA3-E20C-4718-F12410366369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75012" y="1088534"/>
            <a:ext cx="7754587" cy="5133592"/>
          </a:xfrm>
        </p:spPr>
        <p:txBody>
          <a:bodyPr vert="horz" lIns="91440" tIns="45720" rIns="91440" bIns="45720" rtlCol="0" anchor="t">
            <a:normAutofit fontScale="25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10400" b="1" dirty="0">
                <a:solidFill>
                  <a:schemeClr val="tx1"/>
                </a:solidFill>
              </a:rPr>
              <a:t>Findings</a:t>
            </a:r>
            <a:r>
              <a:rPr lang="en-US" sz="10400" b="1" dirty="0"/>
              <a:t>: Scope/context of AI/AN missing persons in New Mexico</a:t>
            </a:r>
          </a:p>
          <a:p>
            <a:pPr marL="0" indent="0">
              <a:lnSpc>
                <a:spcPct val="120000"/>
              </a:lnSpc>
              <a:buNone/>
            </a:pPr>
            <a:endParaRPr lang="en-US" sz="8000" dirty="0"/>
          </a:p>
          <a:p>
            <a:r>
              <a:rPr lang="en-US" sz="8000" dirty="0"/>
              <a:t>Most NM missing persons were White, but AI/AN and Black/African Americans were missing at disproportionate rates.</a:t>
            </a:r>
          </a:p>
          <a:p>
            <a:pPr marL="0" indent="0">
              <a:buNone/>
            </a:pPr>
            <a:endParaRPr lang="en-US" sz="8000" dirty="0"/>
          </a:p>
          <a:p>
            <a:r>
              <a:rPr lang="en-US" sz="8000" dirty="0"/>
              <a:t>Most NM missing persons were listed on NMCH (67%), but many AI/AN missing persons were not listed on NMCH. </a:t>
            </a:r>
          </a:p>
          <a:p>
            <a:pPr lvl="1"/>
            <a:r>
              <a:rPr lang="en-US" sz="7600" dirty="0"/>
              <a:t>Importance of FBI efforts, open source data</a:t>
            </a:r>
          </a:p>
          <a:p>
            <a:pPr marL="0" indent="0">
              <a:buNone/>
            </a:pPr>
            <a:endParaRPr lang="en-US" sz="8000" dirty="0"/>
          </a:p>
          <a:p>
            <a:r>
              <a:rPr lang="en-US" sz="8000" dirty="0"/>
              <a:t>Most missing persons were males and adults – both overall and among AI/AN persons. </a:t>
            </a:r>
          </a:p>
          <a:p>
            <a:endParaRPr lang="en-US" sz="8000" dirty="0"/>
          </a:p>
          <a:p>
            <a:pPr lvl="1"/>
            <a:r>
              <a:rPr lang="en-US" sz="7600" dirty="0">
                <a:cs typeface="Arial"/>
              </a:rPr>
              <a:t>Among AI/AN missing persons, female minors were missing at rates 2-3X that of male minors.</a:t>
            </a:r>
          </a:p>
          <a:p>
            <a:endParaRPr lang="en-US" sz="8000" dirty="0"/>
          </a:p>
          <a:p>
            <a:r>
              <a:rPr lang="en-US" sz="8000" dirty="0">
                <a:cs typeface="Arial" panose="020B0604020202020204"/>
              </a:rPr>
              <a:t>Case resolution was 19.4% on average overall, 13.8% for AI/AN missing persons. </a:t>
            </a:r>
            <a:endParaRPr lang="en-US" sz="5500" dirty="0">
              <a:cs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4442973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3B853-3A39-43F2-937A-406BD3E17F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019431-177A-45AF-99B6-7248494EFD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4362" y="1451768"/>
            <a:ext cx="8229600" cy="4959542"/>
          </a:xfrm>
        </p:spPr>
        <p:txBody>
          <a:bodyPr vert="horz" lIns="91440" tIns="45720" rIns="91440" bIns="45720" rtlCol="0" anchor="t">
            <a:normAutofit fontScale="70000" lnSpcReduction="20000"/>
          </a:bodyPr>
          <a:lstStyle/>
          <a:p>
            <a:pPr marL="0" indent="0">
              <a:buNone/>
            </a:pPr>
            <a:r>
              <a:rPr lang="en-US" sz="4500" b="1" dirty="0"/>
              <a:t>Study Limitations: </a:t>
            </a:r>
          </a:p>
          <a:p>
            <a:pPr marL="0" indent="0">
              <a:buNone/>
            </a:pPr>
            <a:endParaRPr lang="en-US" b="1" dirty="0"/>
          </a:p>
          <a:p>
            <a:pPr marL="457200" indent="-457200">
              <a:buFont typeface="+mj-lt"/>
              <a:buAutoNum type="arabicParenR"/>
            </a:pPr>
            <a:r>
              <a:rPr lang="en-US" sz="3600" dirty="0"/>
              <a:t>Point-in-time counts, not all missing persons during 12 months</a:t>
            </a:r>
          </a:p>
          <a:p>
            <a:pPr marL="857250" lvl="1" indent="-457200"/>
            <a:r>
              <a:rPr lang="en-US" sz="3200" dirty="0"/>
              <a:t>does not reflect cases that were listed as missing, then taken down before the monthly collection dates</a:t>
            </a:r>
            <a:endParaRPr lang="en-US" sz="3200" dirty="0">
              <a:cs typeface="Arial"/>
            </a:endParaRPr>
          </a:p>
          <a:p>
            <a:pPr marL="457200" indent="-457200">
              <a:buFont typeface="+mj-lt"/>
              <a:buAutoNum type="arabicParenR"/>
            </a:pPr>
            <a:endParaRPr lang="en-US" sz="3600" dirty="0"/>
          </a:p>
          <a:p>
            <a:pPr marL="457200" indent="-457200">
              <a:buFont typeface="+mj-lt"/>
              <a:buAutoNum type="arabicParenR"/>
            </a:pPr>
            <a:r>
              <a:rPr lang="en-US" sz="3600" dirty="0"/>
              <a:t>“Hidden figure” of unreported missing persons is simply unknown</a:t>
            </a:r>
          </a:p>
          <a:p>
            <a:pPr marL="457200" indent="-457200">
              <a:buFont typeface="+mj-lt"/>
              <a:buAutoNum type="arabicParenR"/>
            </a:pPr>
            <a:endParaRPr lang="en-US" sz="3600" dirty="0"/>
          </a:p>
          <a:p>
            <a:pPr marL="457200" indent="-457200">
              <a:buFont typeface="+mj-lt"/>
              <a:buAutoNum type="arabicParenR"/>
            </a:pPr>
            <a:r>
              <a:rPr lang="en-US" sz="3600" dirty="0"/>
              <a:t>The classification of race/ethnicity: Individuals may be misclassified regarding/race/ethnicity – 169 missing persons of “unknown” race</a:t>
            </a:r>
            <a:endParaRPr lang="en-US" sz="3600" dirty="0">
              <a:cs typeface="Arial"/>
            </a:endParaRPr>
          </a:p>
          <a:p>
            <a:pPr marL="457200" indent="-457200">
              <a:buFont typeface="+mj-lt"/>
              <a:buAutoNum type="arabicParenR"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910508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4C3E4D-AA70-46D3-86FA-D9D10C931B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E5B03B-871C-47BF-A46E-B5CDE33D79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56139"/>
            <a:ext cx="8229600" cy="4970024"/>
          </a:xfrm>
        </p:spPr>
        <p:txBody>
          <a:bodyPr vert="horz" lIns="91440" tIns="45720" rIns="91440" bIns="45720" rtlCol="0" anchor="t">
            <a:normAutofit fontScale="70000" lnSpcReduction="20000"/>
          </a:bodyPr>
          <a:lstStyle/>
          <a:p>
            <a:pPr marL="0" indent="0">
              <a:buNone/>
            </a:pPr>
            <a:r>
              <a:rPr lang="en-US" sz="3900" b="1" dirty="0"/>
              <a:t>Conclusions/Future Analyses:</a:t>
            </a:r>
            <a:endParaRPr lang="en-US" sz="3900" dirty="0"/>
          </a:p>
          <a:p>
            <a:endParaRPr lang="en-US" sz="2600" dirty="0"/>
          </a:p>
          <a:p>
            <a:r>
              <a:rPr lang="en-US" sz="3400" dirty="0"/>
              <a:t>Importance of (1) using multiple missing persons data sources and (2) considering local, tribal context of missingness/data for missing person cases involving AI/AN persons</a:t>
            </a:r>
          </a:p>
          <a:p>
            <a:endParaRPr lang="en-US" sz="3400" dirty="0">
              <a:cs typeface="Arial"/>
            </a:endParaRPr>
          </a:p>
          <a:p>
            <a:r>
              <a:rPr lang="en-US" sz="3400" dirty="0"/>
              <a:t>Further analysis will examine </a:t>
            </a:r>
            <a:r>
              <a:rPr lang="en-US" sz="3400" i="1" dirty="0"/>
              <a:t>how</a:t>
            </a:r>
            <a:r>
              <a:rPr lang="en-US" sz="3400" dirty="0"/>
              <a:t> cases were resolved – whether the missing person returned safely or not – as well as the circumstances of their going missing was not available</a:t>
            </a:r>
          </a:p>
          <a:p>
            <a:endParaRPr lang="en-US" sz="3400" dirty="0"/>
          </a:p>
          <a:p>
            <a:r>
              <a:rPr lang="en-US" sz="3400" dirty="0"/>
              <a:t>Focus group and interview data in progress</a:t>
            </a:r>
          </a:p>
          <a:p>
            <a:endParaRPr lang="en-US" sz="2600" dirty="0">
              <a:cs typeface="Arial"/>
            </a:endParaRPr>
          </a:p>
          <a:p>
            <a:pPr marL="0" indent="0">
              <a:buNone/>
            </a:pPr>
            <a:r>
              <a:rPr lang="en-US" sz="2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580788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1C4CCB4-1EDF-4FBE-88A3-83218A40F312}"/>
              </a:ext>
            </a:extLst>
          </p:cNvPr>
          <p:cNvSpPr/>
          <p:nvPr/>
        </p:nvSpPr>
        <p:spPr>
          <a:xfrm>
            <a:off x="938151" y="1767930"/>
            <a:ext cx="7267697" cy="2585323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b="1" dirty="0"/>
              <a:t>THANK YOU!</a:t>
            </a:r>
            <a:br>
              <a:rPr lang="en-US" b="1" dirty="0"/>
            </a:br>
            <a:br>
              <a:rPr lang="en-US" b="1" dirty="0"/>
            </a:br>
            <a:r>
              <a:rPr lang="en-US" b="1" dirty="0"/>
              <a:t>QUESTIONS/COMMENTS?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Tara Richards: </a:t>
            </a:r>
            <a:r>
              <a:rPr lang="en-US" dirty="0">
                <a:hlinkClick r:id="rId4"/>
              </a:rPr>
              <a:t>Tararichards@unomaha.edu</a:t>
            </a:r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dirty="0"/>
              <a:t>Emily Wright: </a:t>
            </a:r>
            <a:r>
              <a:rPr lang="en-US" u="sng" dirty="0"/>
              <a:t>EW</a:t>
            </a:r>
            <a:r>
              <a:rPr lang="en-US" u="sng" dirty="0">
                <a:hlinkClick r:id="rId5"/>
              </a:rPr>
              <a:t>right@urban.org</a:t>
            </a:r>
            <a:endParaRPr lang="en-US" u="sng" dirty="0"/>
          </a:p>
          <a:p>
            <a:pPr algn="ctr"/>
            <a:endParaRPr lang="en-US" dirty="0"/>
          </a:p>
          <a:p>
            <a:pPr algn="ctr"/>
            <a:r>
              <a:rPr lang="en-US" dirty="0"/>
              <a:t>Shaniya Decker: </a:t>
            </a:r>
            <a:r>
              <a:rPr lang="en-US" sz="1800" dirty="0">
                <a:solidFill>
                  <a:srgbClr val="0078D4"/>
                </a:solidFill>
                <a:effectLst/>
                <a:ea typeface="Aptos" panose="020B0004020202020204" pitchFamily="34" charset="0"/>
                <a:hlinkClick r:id="rId6"/>
              </a:rPr>
              <a:t>Shaniya.Decker@iad.nm.gov</a:t>
            </a:r>
            <a:endParaRPr lang="en-US" dirty="0">
              <a:cs typeface="Arial" panose="020B0604020202020204"/>
            </a:endParaRPr>
          </a:p>
        </p:txBody>
      </p:sp>
      <p:pic>
        <p:nvPicPr>
          <p:cNvPr id="3" name="Picture 2" descr="A logo with a symbol and text&#10;&#10;Description automatically generated with medium confidence">
            <a:extLst>
              <a:ext uri="{FF2B5EF4-FFF2-40B4-BE49-F238E27FC236}">
                <a16:creationId xmlns:a16="http://schemas.microsoft.com/office/drawing/2014/main" id="{CC49C661-08E0-9C2E-B139-1961B3CC1DB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46132" y="338959"/>
            <a:ext cx="1772048" cy="1772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686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screenshot of a graph&#10;&#10;Description automatically generated">
            <a:extLst>
              <a:ext uri="{FF2B5EF4-FFF2-40B4-BE49-F238E27FC236}">
                <a16:creationId xmlns:a16="http://schemas.microsoft.com/office/drawing/2014/main" id="{CED9B437-6050-68DF-8ABB-D539920433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" y="1590316"/>
            <a:ext cx="9143998" cy="4161594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6187A7CC-18B4-0A1A-F428-4B481439B894}"/>
              </a:ext>
            </a:extLst>
          </p:cNvPr>
          <p:cNvSpPr/>
          <p:nvPr/>
        </p:nvSpPr>
        <p:spPr>
          <a:xfrm>
            <a:off x="2955" y="3427003"/>
            <a:ext cx="9136462" cy="539266"/>
          </a:xfrm>
          <a:prstGeom prst="roundRect">
            <a:avLst/>
          </a:prstGeom>
          <a:noFill/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505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4D65B89C-7C16-1D45-B1EF-1CAC4AB413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7989" y="1493589"/>
            <a:ext cx="8250190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>
            <a:lvl1pPr indent="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indent="19050" defTabSz="685800"/>
            <a:endParaRPr lang="en-US" altLang="en-US" sz="2600" b="1">
              <a:cs typeface="Times New Roman"/>
            </a:endParaRPr>
          </a:p>
          <a:p>
            <a:pPr indent="19050" defTabSz="685800"/>
            <a:endParaRPr lang="en-US" altLang="en-US" sz="1350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70E1321E-BF51-4E68-9054-5B83C53ACF05}"/>
              </a:ext>
            </a:extLst>
          </p:cNvPr>
          <p:cNvSpPr/>
          <p:nvPr/>
        </p:nvSpPr>
        <p:spPr>
          <a:xfrm>
            <a:off x="1156136" y="3957145"/>
            <a:ext cx="7573103" cy="814551"/>
          </a:xfrm>
          <a:prstGeom prst="ellipse">
            <a:avLst/>
          </a:prstGeom>
          <a:noFill/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A screenshot of a graph&#10;&#10;Description automatically generated">
            <a:extLst>
              <a:ext uri="{FF2B5EF4-FFF2-40B4-BE49-F238E27FC236}">
                <a16:creationId xmlns:a16="http://schemas.microsoft.com/office/drawing/2014/main" id="{8E145CB6-104E-9CB4-EEF8-7D7F443BD9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712434"/>
            <a:ext cx="9160890" cy="3883575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BBC3137-4716-4CE2-FCF8-44E89646242F}"/>
              </a:ext>
            </a:extLst>
          </p:cNvPr>
          <p:cNvSpPr/>
          <p:nvPr/>
        </p:nvSpPr>
        <p:spPr>
          <a:xfrm>
            <a:off x="2955" y="3466417"/>
            <a:ext cx="9147723" cy="499853"/>
          </a:xfrm>
          <a:prstGeom prst="roundRect">
            <a:avLst/>
          </a:prstGeom>
          <a:noFill/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204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UNO-PPT-BLACK">
      <a:dk1>
        <a:srgbClr val="FFFFFF"/>
      </a:dk1>
      <a:lt1>
        <a:srgbClr val="FFFFFF"/>
      </a:lt1>
      <a:dk2>
        <a:srgbClr val="090909"/>
      </a:dk2>
      <a:lt2>
        <a:srgbClr val="090909"/>
      </a:lt2>
      <a:accent1>
        <a:srgbClr val="D61920"/>
      </a:accent1>
      <a:accent2>
        <a:srgbClr val="BCBAB9"/>
      </a:accent2>
      <a:accent3>
        <a:srgbClr val="626568"/>
      </a:accent3>
      <a:accent4>
        <a:srgbClr val="FFFFFF"/>
      </a:accent4>
      <a:accent5>
        <a:srgbClr val="D61920"/>
      </a:accent5>
      <a:accent6>
        <a:srgbClr val="BCBAB9"/>
      </a:accent6>
      <a:hlink>
        <a:srgbClr val="FFFFFF"/>
      </a:hlink>
      <a:folHlink>
        <a:srgbClr val="D61920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13187</TotalTime>
  <Words>1561</Words>
  <Application>Microsoft Office PowerPoint</Application>
  <PresentationFormat>On-screen Show (4:3)</PresentationFormat>
  <Paragraphs>173</Paragraphs>
  <Slides>25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Aptos</vt:lpstr>
      <vt:lpstr>Arial</vt:lpstr>
      <vt:lpstr>Arial,Sans-Serif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Nebraska Omaha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Althea Satterfield</dc:creator>
  <cp:lastModifiedBy>Tara Richards</cp:lastModifiedBy>
  <cp:revision>628</cp:revision>
  <dcterms:created xsi:type="dcterms:W3CDTF">2013-04-11T13:54:15Z</dcterms:created>
  <dcterms:modified xsi:type="dcterms:W3CDTF">2024-11-20T18:39:54Z</dcterms:modified>
</cp:coreProperties>
</file>