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2" r:id="rId6"/>
    <p:sldMasterId id="2147483684" r:id="rId7"/>
  </p:sldMasterIdLst>
  <p:notesMasterIdLst>
    <p:notesMasterId r:id="rId23"/>
  </p:notesMasterIdLst>
  <p:sldIdLst>
    <p:sldId id="262" r:id="rId8"/>
    <p:sldId id="264" r:id="rId9"/>
    <p:sldId id="263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4" r:id="rId18"/>
    <p:sldId id="275" r:id="rId19"/>
    <p:sldId id="276" r:id="rId20"/>
    <p:sldId id="265" r:id="rId21"/>
    <p:sldId id="25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od, Heather" initials="WH" lastIdx="26" clrIdx="0">
    <p:extLst>
      <p:ext uri="{19B8F6BF-5375-455C-9EA6-DF929625EA0E}">
        <p15:presenceInfo xmlns:p15="http://schemas.microsoft.com/office/powerpoint/2012/main" userId="S::Heather.Wood@nebraska.gov::29a37e2f-137c-4bcc-8ef9-40ba1ff209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1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CA37B3-251B-42EC-A91D-3B2345D5C2EC}" v="4" dt="2022-02-03T17:31:11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/>
    <p:restoredTop sz="96327"/>
  </p:normalViewPr>
  <p:slideViewPr>
    <p:cSldViewPr snapToGrid="0" snapToObjects="1">
      <p:cViewPr varScale="1">
        <p:scale>
          <a:sx n="41" d="100"/>
          <a:sy n="41" d="100"/>
        </p:scale>
        <p:origin x="33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a Richards" userId="c00968ca-01fc-4b44-aab6-58bac43cd0f0" providerId="ADAL" clId="{0ECA37B3-251B-42EC-A91D-3B2345D5C2EC}"/>
    <pc:docChg chg="undo custSel delSld modSld">
      <pc:chgData name="Tara Richards" userId="c00968ca-01fc-4b44-aab6-58bac43cd0f0" providerId="ADAL" clId="{0ECA37B3-251B-42EC-A91D-3B2345D5C2EC}" dt="2022-02-04T01:51:15.016" v="1261" actId="20577"/>
      <pc:docMkLst>
        <pc:docMk/>
      </pc:docMkLst>
      <pc:sldChg chg="modSp mod delCm">
        <pc:chgData name="Tara Richards" userId="c00968ca-01fc-4b44-aab6-58bac43cd0f0" providerId="ADAL" clId="{0ECA37B3-251B-42EC-A91D-3B2345D5C2EC}" dt="2022-01-31T02:40:25.926" v="20" actId="1592"/>
        <pc:sldMkLst>
          <pc:docMk/>
          <pc:sldMk cId="2251819196" sldId="262"/>
        </pc:sldMkLst>
        <pc:spChg chg="mod">
          <ac:chgData name="Tara Richards" userId="c00968ca-01fc-4b44-aab6-58bac43cd0f0" providerId="ADAL" clId="{0ECA37B3-251B-42EC-A91D-3B2345D5C2EC}" dt="2022-01-31T02:40:12.767" v="19" actId="20577"/>
          <ac:spMkLst>
            <pc:docMk/>
            <pc:sldMk cId="2251819196" sldId="262"/>
            <ac:spMk id="3" creationId="{E7D5699A-C14A-6C41-B92E-8BB5E4C84D31}"/>
          </ac:spMkLst>
        </pc:spChg>
      </pc:sldChg>
      <pc:sldChg chg="modSp mod">
        <pc:chgData name="Tara Richards" userId="c00968ca-01fc-4b44-aab6-58bac43cd0f0" providerId="ADAL" clId="{0ECA37B3-251B-42EC-A91D-3B2345D5C2EC}" dt="2022-02-03T17:29:50.292" v="934" actId="20577"/>
        <pc:sldMkLst>
          <pc:docMk/>
          <pc:sldMk cId="3735708105" sldId="263"/>
        </pc:sldMkLst>
        <pc:spChg chg="mod">
          <ac:chgData name="Tara Richards" userId="c00968ca-01fc-4b44-aab6-58bac43cd0f0" providerId="ADAL" clId="{0ECA37B3-251B-42EC-A91D-3B2345D5C2EC}" dt="2022-02-03T17:29:50.292" v="934" actId="20577"/>
          <ac:spMkLst>
            <pc:docMk/>
            <pc:sldMk cId="3735708105" sldId="263"/>
            <ac:spMk id="3" creationId="{23182C76-6C00-814B-BA6D-5DDF17E5F6E6}"/>
          </ac:spMkLst>
        </pc:spChg>
        <pc:spChg chg="mod">
          <ac:chgData name="Tara Richards" userId="c00968ca-01fc-4b44-aab6-58bac43cd0f0" providerId="ADAL" clId="{0ECA37B3-251B-42EC-A91D-3B2345D5C2EC}" dt="2022-01-31T17:08:02.339" v="353"/>
          <ac:spMkLst>
            <pc:docMk/>
            <pc:sldMk cId="3735708105" sldId="263"/>
            <ac:spMk id="4" creationId="{4C84C17E-18F9-BA4E-B8CB-89A4D51DD21F}"/>
          </ac:spMkLst>
        </pc:spChg>
      </pc:sldChg>
      <pc:sldChg chg="modSp mod">
        <pc:chgData name="Tara Richards" userId="c00968ca-01fc-4b44-aab6-58bac43cd0f0" providerId="ADAL" clId="{0ECA37B3-251B-42EC-A91D-3B2345D5C2EC}" dt="2022-02-03T17:23:55.710" v="715" actId="20577"/>
        <pc:sldMkLst>
          <pc:docMk/>
          <pc:sldMk cId="1988031782" sldId="264"/>
        </pc:sldMkLst>
        <pc:spChg chg="mod">
          <ac:chgData name="Tara Richards" userId="c00968ca-01fc-4b44-aab6-58bac43cd0f0" providerId="ADAL" clId="{0ECA37B3-251B-42EC-A91D-3B2345D5C2EC}" dt="2022-01-31T17:07:57.881" v="352"/>
          <ac:spMkLst>
            <pc:docMk/>
            <pc:sldMk cId="1988031782" sldId="264"/>
            <ac:spMk id="5" creationId="{6D9B8C30-6832-4547-A4BE-BB5EF72388AF}"/>
          </ac:spMkLst>
        </pc:spChg>
        <pc:spChg chg="mod">
          <ac:chgData name="Tara Richards" userId="c00968ca-01fc-4b44-aab6-58bac43cd0f0" providerId="ADAL" clId="{0ECA37B3-251B-42EC-A91D-3B2345D5C2EC}" dt="2022-02-03T17:23:55.710" v="715" actId="20577"/>
          <ac:spMkLst>
            <pc:docMk/>
            <pc:sldMk cId="1988031782" sldId="264"/>
            <ac:spMk id="7" creationId="{66695712-2190-4AAE-B509-4D868B21121B}"/>
          </ac:spMkLst>
        </pc:spChg>
      </pc:sldChg>
      <pc:sldChg chg="modSp mod">
        <pc:chgData name="Tara Richards" userId="c00968ca-01fc-4b44-aab6-58bac43cd0f0" providerId="ADAL" clId="{0ECA37B3-251B-42EC-A91D-3B2345D5C2EC}" dt="2022-02-03T17:32:17.993" v="1024" actId="20577"/>
        <pc:sldMkLst>
          <pc:docMk/>
          <pc:sldMk cId="4175589951" sldId="265"/>
        </pc:sldMkLst>
        <pc:spChg chg="mod">
          <ac:chgData name="Tara Richards" userId="c00968ca-01fc-4b44-aab6-58bac43cd0f0" providerId="ADAL" clId="{0ECA37B3-251B-42EC-A91D-3B2345D5C2EC}" dt="2022-02-03T17:32:17.993" v="1024" actId="20577"/>
          <ac:spMkLst>
            <pc:docMk/>
            <pc:sldMk cId="4175589951" sldId="265"/>
            <ac:spMk id="7" creationId="{62D4E5C8-F4B8-43E9-AC86-96B9FA29B464}"/>
          </ac:spMkLst>
        </pc:spChg>
      </pc:sldChg>
      <pc:sldChg chg="modSp mod">
        <pc:chgData name="Tara Richards" userId="c00968ca-01fc-4b44-aab6-58bac43cd0f0" providerId="ADAL" clId="{0ECA37B3-251B-42EC-A91D-3B2345D5C2EC}" dt="2022-02-04T01:51:15.016" v="1261" actId="20577"/>
        <pc:sldMkLst>
          <pc:docMk/>
          <pc:sldMk cId="738555927" sldId="266"/>
        </pc:sldMkLst>
        <pc:spChg chg="mod">
          <ac:chgData name="Tara Richards" userId="c00968ca-01fc-4b44-aab6-58bac43cd0f0" providerId="ADAL" clId="{0ECA37B3-251B-42EC-A91D-3B2345D5C2EC}" dt="2022-02-04T01:51:15.016" v="1261" actId="20577"/>
          <ac:spMkLst>
            <pc:docMk/>
            <pc:sldMk cId="738555927" sldId="266"/>
            <ac:spMk id="3" creationId="{DF2A0E3C-A80E-49A9-B087-2BF132284367}"/>
          </ac:spMkLst>
        </pc:spChg>
        <pc:spChg chg="mod">
          <ac:chgData name="Tara Richards" userId="c00968ca-01fc-4b44-aab6-58bac43cd0f0" providerId="ADAL" clId="{0ECA37B3-251B-42EC-A91D-3B2345D5C2EC}" dt="2022-01-31T17:08:06.300" v="354"/>
          <ac:spMkLst>
            <pc:docMk/>
            <pc:sldMk cId="738555927" sldId="266"/>
            <ac:spMk id="4" creationId="{D3A3455C-5D7F-4EAA-B8B0-13725488CFF2}"/>
          </ac:spMkLst>
        </pc:spChg>
      </pc:sldChg>
      <pc:sldChg chg="modSp mod">
        <pc:chgData name="Tara Richards" userId="c00968ca-01fc-4b44-aab6-58bac43cd0f0" providerId="ADAL" clId="{0ECA37B3-251B-42EC-A91D-3B2345D5C2EC}" dt="2022-01-31T17:08:09.924" v="355"/>
        <pc:sldMkLst>
          <pc:docMk/>
          <pc:sldMk cId="3171973135" sldId="267"/>
        </pc:sldMkLst>
        <pc:spChg chg="mod">
          <ac:chgData name="Tara Richards" userId="c00968ca-01fc-4b44-aab6-58bac43cd0f0" providerId="ADAL" clId="{0ECA37B3-251B-42EC-A91D-3B2345D5C2EC}" dt="2022-01-31T17:08:09.924" v="355"/>
          <ac:spMkLst>
            <pc:docMk/>
            <pc:sldMk cId="3171973135" sldId="267"/>
            <ac:spMk id="5" creationId="{647CE409-3DF7-4BE8-9BE9-FF4D161F971C}"/>
          </ac:spMkLst>
        </pc:spChg>
      </pc:sldChg>
      <pc:sldChg chg="modSp mod">
        <pc:chgData name="Tara Richards" userId="c00968ca-01fc-4b44-aab6-58bac43cd0f0" providerId="ADAL" clId="{0ECA37B3-251B-42EC-A91D-3B2345D5C2EC}" dt="2022-01-31T17:08:14.777" v="356"/>
        <pc:sldMkLst>
          <pc:docMk/>
          <pc:sldMk cId="3206304153" sldId="268"/>
        </pc:sldMkLst>
        <pc:spChg chg="mod">
          <ac:chgData name="Tara Richards" userId="c00968ca-01fc-4b44-aab6-58bac43cd0f0" providerId="ADAL" clId="{0ECA37B3-251B-42EC-A91D-3B2345D5C2EC}" dt="2022-01-31T17:08:14.777" v="356"/>
          <ac:spMkLst>
            <pc:docMk/>
            <pc:sldMk cId="3206304153" sldId="268"/>
            <ac:spMk id="5" creationId="{40D54651-6AFF-4623-9E6E-C92FA12D0969}"/>
          </ac:spMkLst>
        </pc:spChg>
      </pc:sldChg>
      <pc:sldChg chg="modSp mod">
        <pc:chgData name="Tara Richards" userId="c00968ca-01fc-4b44-aab6-58bac43cd0f0" providerId="ADAL" clId="{0ECA37B3-251B-42EC-A91D-3B2345D5C2EC}" dt="2022-02-03T17:35:20.348" v="1197" actId="20577"/>
        <pc:sldMkLst>
          <pc:docMk/>
          <pc:sldMk cId="3699031935" sldId="269"/>
        </pc:sldMkLst>
        <pc:spChg chg="mod">
          <ac:chgData name="Tara Richards" userId="c00968ca-01fc-4b44-aab6-58bac43cd0f0" providerId="ADAL" clId="{0ECA37B3-251B-42EC-A91D-3B2345D5C2EC}" dt="2022-01-31T17:08:21.625" v="358"/>
          <ac:spMkLst>
            <pc:docMk/>
            <pc:sldMk cId="3699031935" sldId="269"/>
            <ac:spMk id="5" creationId="{58BBFBEC-5D0A-4E92-AD9E-C0B2D6E8F17C}"/>
          </ac:spMkLst>
        </pc:spChg>
        <pc:spChg chg="mod">
          <ac:chgData name="Tara Richards" userId="c00968ca-01fc-4b44-aab6-58bac43cd0f0" providerId="ADAL" clId="{0ECA37B3-251B-42EC-A91D-3B2345D5C2EC}" dt="2022-02-03T17:35:20.348" v="1197" actId="20577"/>
          <ac:spMkLst>
            <pc:docMk/>
            <pc:sldMk cId="3699031935" sldId="269"/>
            <ac:spMk id="7" creationId="{B5DA3AB0-96ED-4BB9-AB19-DFFEE82358C9}"/>
          </ac:spMkLst>
        </pc:spChg>
      </pc:sldChg>
      <pc:sldChg chg="modSp mod">
        <pc:chgData name="Tara Richards" userId="c00968ca-01fc-4b44-aab6-58bac43cd0f0" providerId="ADAL" clId="{0ECA37B3-251B-42EC-A91D-3B2345D5C2EC}" dt="2022-02-03T17:36:10.670" v="1198" actId="20577"/>
        <pc:sldMkLst>
          <pc:docMk/>
          <pc:sldMk cId="2479539392" sldId="270"/>
        </pc:sldMkLst>
        <pc:spChg chg="mod">
          <ac:chgData name="Tara Richards" userId="c00968ca-01fc-4b44-aab6-58bac43cd0f0" providerId="ADAL" clId="{0ECA37B3-251B-42EC-A91D-3B2345D5C2EC}" dt="2022-01-31T17:08:18.297" v="357"/>
          <ac:spMkLst>
            <pc:docMk/>
            <pc:sldMk cId="2479539392" sldId="270"/>
            <ac:spMk id="5" creationId="{EF039844-5502-41B3-949A-B823016BBF80}"/>
          </ac:spMkLst>
        </pc:spChg>
        <pc:spChg chg="mod">
          <ac:chgData name="Tara Richards" userId="c00968ca-01fc-4b44-aab6-58bac43cd0f0" providerId="ADAL" clId="{0ECA37B3-251B-42EC-A91D-3B2345D5C2EC}" dt="2022-02-03T17:36:10.670" v="1198" actId="20577"/>
          <ac:spMkLst>
            <pc:docMk/>
            <pc:sldMk cId="2479539392" sldId="270"/>
            <ac:spMk id="7" creationId="{10AA3C8C-1B90-4480-88FF-612020A43EF5}"/>
          </ac:spMkLst>
        </pc:spChg>
      </pc:sldChg>
      <pc:sldChg chg="modSp mod">
        <pc:chgData name="Tara Richards" userId="c00968ca-01fc-4b44-aab6-58bac43cd0f0" providerId="ADAL" clId="{0ECA37B3-251B-42EC-A91D-3B2345D5C2EC}" dt="2022-01-31T17:08:24.970" v="359"/>
        <pc:sldMkLst>
          <pc:docMk/>
          <pc:sldMk cId="1860364536" sldId="271"/>
        </pc:sldMkLst>
        <pc:spChg chg="mod">
          <ac:chgData name="Tara Richards" userId="c00968ca-01fc-4b44-aab6-58bac43cd0f0" providerId="ADAL" clId="{0ECA37B3-251B-42EC-A91D-3B2345D5C2EC}" dt="2022-01-31T17:08:24.970" v="359"/>
          <ac:spMkLst>
            <pc:docMk/>
            <pc:sldMk cId="1860364536" sldId="271"/>
            <ac:spMk id="5" creationId="{BC30FA1B-7592-41C5-B890-6BBB1ECE99ED}"/>
          </ac:spMkLst>
        </pc:spChg>
        <pc:spChg chg="mod">
          <ac:chgData name="Tara Richards" userId="c00968ca-01fc-4b44-aab6-58bac43cd0f0" providerId="ADAL" clId="{0ECA37B3-251B-42EC-A91D-3B2345D5C2EC}" dt="2022-01-31T15:49:01.960" v="87" actId="20577"/>
          <ac:spMkLst>
            <pc:docMk/>
            <pc:sldMk cId="1860364536" sldId="271"/>
            <ac:spMk id="7" creationId="{4D7F0FA5-DFBB-4B3A-9A53-D96107BCDC52}"/>
          </ac:spMkLst>
        </pc:spChg>
        <pc:spChg chg="mod">
          <ac:chgData name="Tara Richards" userId="c00968ca-01fc-4b44-aab6-58bac43cd0f0" providerId="ADAL" clId="{0ECA37B3-251B-42EC-A91D-3B2345D5C2EC}" dt="2022-01-31T17:07:00.283" v="275" actId="20577"/>
          <ac:spMkLst>
            <pc:docMk/>
            <pc:sldMk cId="1860364536" sldId="271"/>
            <ac:spMk id="8" creationId="{EB49FF33-96A3-407E-A856-0D327A47B34D}"/>
          </ac:spMkLst>
        </pc:spChg>
      </pc:sldChg>
      <pc:sldChg chg="modSp mod">
        <pc:chgData name="Tara Richards" userId="c00968ca-01fc-4b44-aab6-58bac43cd0f0" providerId="ADAL" clId="{0ECA37B3-251B-42EC-A91D-3B2345D5C2EC}" dt="2022-01-31T17:08:27.880" v="360"/>
        <pc:sldMkLst>
          <pc:docMk/>
          <pc:sldMk cId="2589611381" sldId="272"/>
        </pc:sldMkLst>
        <pc:spChg chg="mod">
          <ac:chgData name="Tara Richards" userId="c00968ca-01fc-4b44-aab6-58bac43cd0f0" providerId="ADAL" clId="{0ECA37B3-251B-42EC-A91D-3B2345D5C2EC}" dt="2022-01-31T17:08:27.880" v="360"/>
          <ac:spMkLst>
            <pc:docMk/>
            <pc:sldMk cId="2589611381" sldId="272"/>
            <ac:spMk id="5" creationId="{E51090AD-5FAE-4C06-8BE1-5EC50A8C932B}"/>
          </ac:spMkLst>
        </pc:spChg>
      </pc:sldChg>
      <pc:sldChg chg="modSp mod">
        <pc:chgData name="Tara Richards" userId="c00968ca-01fc-4b44-aab6-58bac43cd0f0" providerId="ADAL" clId="{0ECA37B3-251B-42EC-A91D-3B2345D5C2EC}" dt="2022-02-03T17:34:27.951" v="1165" actId="20577"/>
        <pc:sldMkLst>
          <pc:docMk/>
          <pc:sldMk cId="3602253389" sldId="274"/>
        </pc:sldMkLst>
        <pc:spChg chg="mod">
          <ac:chgData name="Tara Richards" userId="c00968ca-01fc-4b44-aab6-58bac43cd0f0" providerId="ADAL" clId="{0ECA37B3-251B-42EC-A91D-3B2345D5C2EC}" dt="2022-02-03T17:34:27.951" v="1165" actId="20577"/>
          <ac:spMkLst>
            <pc:docMk/>
            <pc:sldMk cId="3602253389" sldId="274"/>
            <ac:spMk id="3" creationId="{0B119B20-8176-4975-A101-EDC98AFEADDA}"/>
          </ac:spMkLst>
        </pc:spChg>
        <pc:spChg chg="mod">
          <ac:chgData name="Tara Richards" userId="c00968ca-01fc-4b44-aab6-58bac43cd0f0" providerId="ADAL" clId="{0ECA37B3-251B-42EC-A91D-3B2345D5C2EC}" dt="2022-01-31T17:07:50.910" v="351"/>
          <ac:spMkLst>
            <pc:docMk/>
            <pc:sldMk cId="3602253389" sldId="274"/>
            <ac:spMk id="4" creationId="{1F14EF13-C851-478E-9A60-4156135C0361}"/>
          </ac:spMkLst>
        </pc:spChg>
      </pc:sldChg>
      <pc:sldChg chg="modSp mod">
        <pc:chgData name="Tara Richards" userId="c00968ca-01fc-4b44-aab6-58bac43cd0f0" providerId="ADAL" clId="{0ECA37B3-251B-42EC-A91D-3B2345D5C2EC}" dt="2022-02-03T17:33:50.411" v="1151" actId="20577"/>
        <pc:sldMkLst>
          <pc:docMk/>
          <pc:sldMk cId="3526578795" sldId="275"/>
        </pc:sldMkLst>
        <pc:spChg chg="mod">
          <ac:chgData name="Tara Richards" userId="c00968ca-01fc-4b44-aab6-58bac43cd0f0" providerId="ADAL" clId="{0ECA37B3-251B-42EC-A91D-3B2345D5C2EC}" dt="2022-01-31T17:07:38.194" v="350" actId="20577"/>
          <ac:spMkLst>
            <pc:docMk/>
            <pc:sldMk cId="3526578795" sldId="275"/>
            <ac:spMk id="5" creationId="{6FFC4B1A-57F8-4B0B-BE59-827DB3DA5E9E}"/>
          </ac:spMkLst>
        </pc:spChg>
        <pc:spChg chg="mod">
          <ac:chgData name="Tara Richards" userId="c00968ca-01fc-4b44-aab6-58bac43cd0f0" providerId="ADAL" clId="{0ECA37B3-251B-42EC-A91D-3B2345D5C2EC}" dt="2022-02-03T17:33:50.411" v="1151" actId="20577"/>
          <ac:spMkLst>
            <pc:docMk/>
            <pc:sldMk cId="3526578795" sldId="275"/>
            <ac:spMk id="7" creationId="{37C5EE9B-ECCA-4EA9-947F-64B734ADD9B3}"/>
          </ac:spMkLst>
        </pc:spChg>
      </pc:sldChg>
      <pc:sldChg chg="modSp mod delCm">
        <pc:chgData name="Tara Richards" userId="c00968ca-01fc-4b44-aab6-58bac43cd0f0" providerId="ADAL" clId="{0ECA37B3-251B-42EC-A91D-3B2345D5C2EC}" dt="2022-02-03T17:32:46.967" v="1032" actId="20577"/>
        <pc:sldMkLst>
          <pc:docMk/>
          <pc:sldMk cId="1589723769" sldId="276"/>
        </pc:sldMkLst>
        <pc:spChg chg="mod">
          <ac:chgData name="Tara Richards" userId="c00968ca-01fc-4b44-aab6-58bac43cd0f0" providerId="ADAL" clId="{0ECA37B3-251B-42EC-A91D-3B2345D5C2EC}" dt="2022-02-03T17:32:46.967" v="1032" actId="20577"/>
          <ac:spMkLst>
            <pc:docMk/>
            <pc:sldMk cId="1589723769" sldId="276"/>
            <ac:spMk id="7" creationId="{37C5EE9B-ECCA-4EA9-947F-64B734ADD9B3}"/>
          </ac:spMkLst>
        </pc:spChg>
      </pc:sldChg>
      <pc:sldChg chg="del">
        <pc:chgData name="Tara Richards" userId="c00968ca-01fc-4b44-aab6-58bac43cd0f0" providerId="ADAL" clId="{0ECA37B3-251B-42EC-A91D-3B2345D5C2EC}" dt="2022-01-31T17:11:36.153" v="381" actId="47"/>
        <pc:sldMkLst>
          <pc:docMk/>
          <pc:sldMk cId="668492898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DE40C-3385-9643-A9C2-B6F593C56AE0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D6671-D779-3C4F-A868-2BF6420B0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2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D6671-D779-3C4F-A868-2BF6420B08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65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ABB4-A4C9-D740-BE92-B181978B3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802457"/>
            <a:ext cx="9144000" cy="689491"/>
          </a:xfrm>
          <a:prstGeom prst="rect">
            <a:avLst/>
          </a:prstGeom>
        </p:spPr>
        <p:txBody>
          <a:bodyPr anchor="t"/>
          <a:lstStyle>
            <a:lvl1pPr algn="l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632B-3613-C448-A0CE-35F31B4B4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5047"/>
            <a:ext cx="9144000" cy="117537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76D43-26CE-FD45-9FE1-B4404DBA4A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00121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9D7BB92-7BAB-C04F-8090-6FDDC8C518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4993516"/>
            <a:ext cx="5859463" cy="893763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128855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0E2DC-6D7C-384B-87DD-CA056D978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interior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0C029-B732-244A-A5C0-1E29B06A3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A48970A-FF76-7E4C-A3A6-32D10D603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7835" y="6310312"/>
            <a:ext cx="9030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246772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892C0-2F0F-214E-8EE2-E5D6386F9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interior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BF9EC-EDBB-AD4A-9976-62AD1288F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3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7818F-4166-A34F-B1C6-7BA7907F8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3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9241B2F-5771-F042-8101-4E6E4A295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7835" y="6310312"/>
            <a:ext cx="9030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179241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16E24-26F1-5A4F-B65E-79BDCC949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interior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3E1F0-4E39-CA4C-9A29-6A6FAB335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ECA85E-FB7A-7E49-A1C0-025331823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2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A0EC13-1C61-624E-86FE-679711E2F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CFAF9C-999B-D240-AD38-879591A43C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2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6FB93B7-E795-6F49-B146-0E2B22328A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157835" y="6310312"/>
            <a:ext cx="9030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3215105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3692E-B298-BA42-92A3-94CAED558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interior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7F07D-7F3B-BD42-AAB1-45BBBDB16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BD72C-2A6C-414F-8D24-4A8EF2CB0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FD5BDBD-4321-F84A-A66B-284D997D5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7835" y="6310312"/>
            <a:ext cx="9030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26340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033-4994-8E47-ACCE-130B300122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interior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E58734-134F-294C-8A79-1D093C3B5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D20B5-4BC4-B34B-88A0-93AB8CBEB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703285B-A734-F941-9822-C9D02A727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7835" y="6310312"/>
            <a:ext cx="9030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921457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0A92284-6D85-974A-9889-75E7BE88E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7835" y="6310312"/>
            <a:ext cx="9030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DEPARTMENT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A9FC2F-1125-9149-967D-E7D2FC1CBF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399" y="1621357"/>
            <a:ext cx="10182225" cy="689491"/>
          </a:xfrm>
          <a:prstGeom prst="rect">
            <a:avLst/>
          </a:prstGeom>
        </p:spPr>
        <p:txBody>
          <a:bodyPr anchor="t"/>
          <a:lstStyle>
            <a:lvl1pPr algn="l">
              <a:defRPr sz="4800" b="1"/>
            </a:lvl1pPr>
          </a:lstStyle>
          <a:p>
            <a:r>
              <a:rPr lang="en-US" dirty="0"/>
              <a:t>Click to edit Master divider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C09319-B5A5-DB4D-8F9C-CD883431FC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0" y="2473947"/>
            <a:ext cx="9144000" cy="31839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divider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4661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192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EBFF7-B66E-AF4F-BB73-F931808C6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69221"/>
            <a:ext cx="10515600" cy="676173"/>
          </a:xfrm>
          <a:prstGeom prst="rect">
            <a:avLst/>
          </a:prstGeom>
        </p:spPr>
        <p:txBody>
          <a:bodyPr/>
          <a:lstStyle>
            <a:lvl1pPr algn="ctr"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8253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F0FB03-FC51-274D-A4F2-BAA829A47B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115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E7EA38-C2CE-DC48-8D16-4BAC6D9874B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C6C1D2-49C4-1A4F-BF79-BD8D6FCD3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interior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EB20D-1047-EF4A-AF9A-A90791F25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2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ACFC4-8B69-A341-B39E-628E01728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7835" y="6310312"/>
            <a:ext cx="9030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74081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8" r:id="rId4"/>
    <p:sldLayoutId id="2147483669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D7192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7699867-562E-CD4B-B841-D4BA6BC590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58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0C1499-9A35-9F48-98EC-702212B7BF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904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16/j.childyouth.2020.10550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77DEE-A39C-1C40-8BB7-06FA3DEC1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605898"/>
            <a:ext cx="10130725" cy="689491"/>
          </a:xfrm>
        </p:spPr>
        <p:txBody>
          <a:bodyPr/>
          <a:lstStyle/>
          <a:p>
            <a:pPr algn="ctr"/>
            <a:r>
              <a:rPr lang="en-US" sz="2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Special Report: Examining Missingness among Children in Out-of-Home Care Placement in Nebraska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D5699A-C14A-6C41-B92E-8BB5E4C84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3851" y="3655047"/>
            <a:ext cx="9144000" cy="1175370"/>
          </a:xfrm>
        </p:spPr>
        <p:txBody>
          <a:bodyPr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400300" algn="l"/>
              </a:tabLst>
            </a:pP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Alyssa Nystrom </a:t>
            </a:r>
            <a:r>
              <a:rPr lang="en-US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baseline="30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Heather Wood </a:t>
            </a:r>
            <a:r>
              <a:rPr lang="en-US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baseline="30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Linda M. Cox</a:t>
            </a:r>
            <a:r>
              <a:rPr lang="en-US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400300" algn="l"/>
              </a:tabLst>
            </a:pP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Tara N. Richards </a:t>
            </a:r>
            <a:r>
              <a:rPr lang="en-US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aseline="30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1800" baseline="30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Monika Gross, J.D. </a:t>
            </a:r>
            <a:r>
              <a:rPr lang="en-US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BE863-C217-C940-8FFB-F2E0D3029C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02798" y="4840861"/>
            <a:ext cx="11374244" cy="893763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400300" algn="l"/>
              </a:tabLst>
            </a:pPr>
            <a:r>
              <a:rPr lang="en-US" sz="1800" baseline="300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School of Criminology and Criminal Justice, UNO; </a:t>
            </a:r>
            <a:r>
              <a:rPr lang="en-US" sz="1800" baseline="30000" dirty="0">
                <a:effectLst/>
                <a:latin typeface="+mj-lt"/>
                <a:ea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NE Foster Care Review Office </a:t>
            </a:r>
            <a:endParaRPr lang="en-US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C7B33C-E816-49E1-B8B5-15A0E447D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836139"/>
            <a:ext cx="2286000" cy="5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19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BD27D0-EA9A-4BF8-BF4B-2EC6345E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695712-2190-4AAE-B509-4D868B211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298"/>
            <a:ext cx="10515600" cy="3992548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2019, Nebraska LB-154 mandated that the NSP, in collaboration with the NCIA, “conduct a study on the scope of missing Native American women and children in Nebraska”; Richards and Nystrom assisted. 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 point-in-time counts (in 2020) of </a:t>
            </a:r>
            <a:r>
              <a:rPr lang="en-US" sz="20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reported missing persons in the state of Nebraska.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Results indicated that at each of the time points about </a:t>
            </a:r>
            <a:r>
              <a:rPr lang="en-US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two-thirds of Nebraska’s reported missing persons were minors</a:t>
            </a:r>
            <a:r>
              <a:rPr lang="en-US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(i.e., ages 18 years or younger).</a:t>
            </a:r>
            <a:r>
              <a:rPr lang="en-US" sz="24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Most were youth (ages 13-17); Disproportionately male; Black and Native American.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B8C30-6832-4547-A4BE-BB5EF7238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19880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63747-C5F8-5B44-B2C0-BF936E137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82C76-6C00-814B-BA6D-5DDF17E5F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Recent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estimates (2019) show that </a:t>
            </a:r>
            <a:r>
              <a:rPr lang="en-US" sz="2400" dirty="0"/>
              <a:t>approximately 1% of children in foster care are missing from care at any given time. </a:t>
            </a:r>
            <a:r>
              <a:rPr lang="en-US" sz="2400" baseline="30000" dirty="0"/>
              <a:t>2</a:t>
            </a:r>
          </a:p>
          <a:p>
            <a:pPr marL="0" indent="0">
              <a:buNone/>
            </a:pPr>
            <a:endParaRPr lang="en-US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Predictors/risk factors and context for running away from foster care.</a:t>
            </a:r>
          </a:p>
          <a:p>
            <a:pPr lvl="1"/>
            <a:r>
              <a:rPr lang="en-US" sz="2000" dirty="0"/>
              <a:t>Predictors: girls, older youth, placement instability (e.g., more placements), behavioral issues </a:t>
            </a:r>
            <a:r>
              <a:rPr lang="en-US" sz="2000" baseline="30000" dirty="0"/>
              <a:t>2-4</a:t>
            </a:r>
          </a:p>
          <a:p>
            <a:pPr lvl="1"/>
            <a:r>
              <a:rPr lang="en-US" sz="2000" dirty="0"/>
              <a:t>Context: </a:t>
            </a:r>
            <a:r>
              <a:rPr lang="en-US" sz="2000" i="1" dirty="0"/>
              <a:t>Running to </a:t>
            </a:r>
            <a:r>
              <a:rPr lang="en-US" sz="2000" dirty="0"/>
              <a:t>and </a:t>
            </a:r>
            <a:r>
              <a:rPr lang="en-US" sz="2000" i="1" dirty="0"/>
              <a:t>running from </a:t>
            </a:r>
            <a:r>
              <a:rPr lang="en-US" sz="2000" i="1" baseline="30000" dirty="0"/>
              <a:t>5</a:t>
            </a:r>
            <a:r>
              <a:rPr lang="en-US" sz="2000" i="1" dirty="0"/>
              <a:t> </a:t>
            </a:r>
          </a:p>
          <a:p>
            <a:pPr lvl="1"/>
            <a:endParaRPr lang="en-US" sz="2000" i="1" dirty="0"/>
          </a:p>
          <a:p>
            <a:r>
              <a:rPr lang="en-US" sz="2400" dirty="0">
                <a:ea typeface="Times New Roman" panose="02020603050405020304" pitchFamily="18" charset="0"/>
              </a:rPr>
              <a:t>Lack of research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on running away among children in out-of-home care: placements due to child welfare, delinquency status, and cross-over youth. </a:t>
            </a:r>
            <a:endParaRPr lang="en-US" sz="24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84C17E-18F9-BA4E-B8CB-89A4D51DD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373570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7A796-A4A8-4520-B724-DDBEAC8B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0E3C-A80E-49A9-B087-2BF132284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400300" algn="l"/>
              </a:tabLst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resent study aims to shed light on the prevalence and context of </a:t>
            </a:r>
            <a:r>
              <a:rPr lang="en-US" sz="24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missingness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(i.e., the child has been reported as a missing person) among children in out-of-home (OOH) care placements. </a:t>
            </a: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400300" algn="l"/>
              </a:tabLst>
            </a:pPr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400300" algn="l"/>
              </a:tabLs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Among children who had been officially reported missing, what was the prevalence and contexts of children who </a:t>
            </a:r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were in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OOH care placements compared to children who were not in OOH care placements? </a:t>
            </a:r>
          </a:p>
          <a:p>
            <a:pPr marL="342900" marR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400300" algn="l"/>
              </a:tabLst>
            </a:pPr>
            <a:endParaRPr lang="en-US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400300" algn="l"/>
              </a:tabLs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Among children </a:t>
            </a:r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who were in 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OOH care placements</a:t>
            </a:r>
            <a:r>
              <a:rPr lang="en-US" sz="2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who had been 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officially </a:t>
            </a:r>
            <a:r>
              <a:rPr lang="en-US" sz="2000" dirty="0">
                <a:ea typeface="Calibri" panose="020F0502020204030204" pitchFamily="34" charset="0"/>
                <a:cs typeface="Arial" panose="020B0604020202020204" pitchFamily="34" charset="0"/>
              </a:rPr>
              <a:t>reported as a 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missing person (i.e., what individual- and case-level factors predict missingness </a:t>
            </a:r>
            <a:r>
              <a:rPr lang="en-US" sz="20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among children 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OOH care)?</a:t>
            </a:r>
          </a:p>
          <a:p>
            <a:pPr marL="342900" marR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400300" algn="l"/>
              </a:tabLst>
            </a:pPr>
            <a:endParaRPr lang="en-US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400300" algn="l"/>
              </a:tabLs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What are the case contexts of children in OOH care placements who are officially reported as a missing person?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3455C-5D7F-4EAA-B8B0-13725488C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73855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AC16FB-01BB-445D-9527-ADB143BC6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827D6B5-A846-454D-A178-D5BA983A7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>
                <a:effectLst/>
                <a:ea typeface="Times New Roman" panose="02020603050405020304" pitchFamily="18" charset="0"/>
              </a:rPr>
              <a:t>Data on officially reported missing minors (i.e., 18 years and younger) from first point-in-time count on 1/20/20 (from LB-154 study). </a:t>
            </a:r>
          </a:p>
          <a:p>
            <a:pPr lvl="1"/>
            <a:r>
              <a:rPr lang="en-US" sz="1800" dirty="0">
                <a:effectLst/>
                <a:ea typeface="Calibri" panose="020F0502020204030204" pitchFamily="34" charset="0"/>
              </a:rPr>
              <a:t> (a) the Nebraska Missing Persons List (NMPL), (b) the National Missing and Unidentified Persons System (</a:t>
            </a:r>
            <a:r>
              <a:rPr lang="en-US" sz="1800" dirty="0" err="1">
                <a:effectLst/>
                <a:ea typeface="Calibri" panose="020F0502020204030204" pitchFamily="34" charset="0"/>
              </a:rPr>
              <a:t>NamUs</a:t>
            </a:r>
            <a:r>
              <a:rPr lang="en-US" sz="1800" dirty="0">
                <a:effectLst/>
                <a:ea typeface="Calibri" panose="020F0502020204030204" pitchFamily="34" charset="0"/>
              </a:rPr>
              <a:t>), and (c) the National Center for Missing and Exploited Children’s (NCMEC) missing persons list. </a:t>
            </a:r>
            <a:endParaRPr lang="en-US" sz="1800" dirty="0"/>
          </a:p>
          <a:p>
            <a:endParaRPr lang="en-US" sz="2200" dirty="0">
              <a:effectLst/>
              <a:ea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sz="2200" dirty="0">
                <a:ea typeface="Times New Roman" panose="02020603050405020304" pitchFamily="18" charset="0"/>
              </a:rPr>
              <a:t>A</a:t>
            </a:r>
            <a:r>
              <a:rPr lang="en-US" sz="2200" dirty="0">
                <a:effectLst/>
                <a:ea typeface="Times New Roman" panose="02020603050405020304" pitchFamily="18" charset="0"/>
              </a:rPr>
              <a:t>dministrative records from Foster Care Review Office (FCRO) for children described as in an OOH placement or having just been in an OOH placement and nearing permanency completion on 1/20/20.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CE409-3DF7-4BE8-9BE9-FF4D161F9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3171973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607BEE-CF22-4148-A5C3-0E4EE92DB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B50163-9E07-47C9-8E22-70075820F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>
                <a:ea typeface="Calibri" panose="020F0502020204030204" pitchFamily="34" charset="0"/>
                <a:cs typeface="Arial" panose="020B0604020202020204" pitchFamily="34" charset="0"/>
              </a:rPr>
              <a:t>RQ 1 – Used population of children officially reported missing on 1/20/20.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Chi-square/t-tests to compare </a:t>
            </a:r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children who were in an OOH care placement versus not in an OOH</a:t>
            </a:r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 placement </a:t>
            </a:r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when reported missing. </a:t>
            </a:r>
          </a:p>
          <a:p>
            <a:pPr lvl="1"/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RQ 2 – Used population of children who were in OOH placements on 1/20/20. 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Chi-square/t-tests were used to compare </a:t>
            </a:r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children in OOH care who were </a:t>
            </a:r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officially reported missing versus not officially reported missing</a:t>
            </a:r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lvl="1"/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RQ 3 – </a:t>
            </a:r>
            <a:r>
              <a:rPr lang="en-US" sz="2200" dirty="0">
                <a:ea typeface="Calibri" panose="020F0502020204030204" pitchFamily="34" charset="0"/>
                <a:cs typeface="Arial" panose="020B0604020202020204" pitchFamily="34" charset="0"/>
              </a:rPr>
              <a:t>Used </a:t>
            </a:r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subsample of children in OOH placements who had </a:t>
            </a:r>
            <a:r>
              <a:rPr lang="en-US" sz="2200" dirty="0">
                <a:ea typeface="Calibri" panose="020F0502020204030204" pitchFamily="34" charset="0"/>
                <a:cs typeface="Arial" panose="020B0604020202020204" pitchFamily="34" charset="0"/>
              </a:rPr>
              <a:t>been officially reported missing</a:t>
            </a:r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Chi-square/t-tests were used to compare </a:t>
            </a:r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children who had a FCRO review versus those that did not.</a:t>
            </a:r>
          </a:p>
          <a:p>
            <a:pPr lvl="1"/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Qualitative analysis of narrative reviews.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54651-6AFF-4623-9E6E-C92FA12D09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3206304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33CFBF9-D5FF-44A6-8B0A-F5A6005E2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tabLst>
                <a:tab pos="2400300" algn="l"/>
              </a:tabLst>
            </a:pPr>
            <a:br>
              <a:rPr lang="en-US" dirty="0"/>
            </a:br>
            <a:br>
              <a:rPr lang="en-US" dirty="0"/>
            </a:br>
            <a:r>
              <a:rPr lang="en-US" dirty="0"/>
              <a:t>Findings – RQ1: </a:t>
            </a:r>
            <a:r>
              <a:rPr lang="en-US" dirty="0">
                <a:cs typeface="Arial" panose="020B0604020202020204" pitchFamily="34" charset="0"/>
              </a:rPr>
              <a:t>p</a:t>
            </a:r>
            <a: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revalence/contexts of children officially reported missing, OOH care vs. not OOH care</a:t>
            </a:r>
            <a:b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AA3C8C-1B90-4480-88FF-612020A43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early 30% of children who were officially missing on 1/20/20 were missing from OOH placements.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i.e., 381 missing children: 114 in OOH placements</a:t>
            </a:r>
          </a:p>
          <a:p>
            <a:pPr lvl="1"/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No differences regarding age and sex.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16.01 vs. 15.84 years old;  52% male</a:t>
            </a:r>
          </a:p>
          <a:p>
            <a:pPr lvl="1"/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ea typeface="Calibri" panose="020F0502020204030204" pitchFamily="34" charset="0"/>
                <a:cs typeface="Arial" panose="020B0604020202020204" pitchFamily="34" charset="0"/>
              </a:rPr>
              <a:t>Differences on race and time missing.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Children missing from OOH care placements more likely to be Black, Native American. 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Children missing from OOH care placements were missing for significantly less time, average of 0.16 years vs. 0.67 years</a:t>
            </a:r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Children missing not in </a:t>
            </a:r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OOH care placements </a:t>
            </a:r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were more likely to be listed as an “unknown” race. 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39844-5502-41B3-949A-B823016BB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2479539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EFA02B1-1137-442D-806D-57EB8C696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587"/>
            <a:ext cx="10832024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en-US" dirty="0"/>
            </a:br>
            <a:r>
              <a:rPr lang="en-US" dirty="0"/>
              <a:t>Findings – RQ2: </a:t>
            </a:r>
            <a:r>
              <a:rPr lang="en-US" dirty="0">
                <a:cs typeface="Arial" panose="020B0604020202020204" pitchFamily="34" charset="0"/>
              </a:rPr>
              <a:t>p</a:t>
            </a:r>
            <a: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revalence/contexts of children in OOH care officially reported missing vs. not officially reported missing</a:t>
            </a:r>
            <a:b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DA3AB0-96ED-4BB9-AB19-DFFEE8235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34212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4,103 children in OOH placements on 1/20/20.</a:t>
            </a:r>
          </a:p>
          <a:p>
            <a:pPr lvl="1"/>
            <a:r>
              <a:rPr lang="en-US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114 children officially reported missing (3%)</a:t>
            </a:r>
          </a:p>
          <a:p>
            <a:pPr marL="1371600" lvl="3" indent="0">
              <a:buNone/>
            </a:pPr>
            <a:endParaRPr lang="en-US" sz="2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No differences regarding sex.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 51% vs. 53% male</a:t>
            </a:r>
          </a:p>
          <a:p>
            <a:pPr marL="457200" lvl="1" indent="0">
              <a:buNone/>
            </a:pPr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ea typeface="Calibri" panose="020F0502020204030204" pitchFamily="34" charset="0"/>
                <a:cs typeface="Arial" panose="020B0604020202020204" pitchFamily="34" charset="0"/>
              </a:rPr>
              <a:t>Differences on race. 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Black and Native children disproportionately officially reported as missing from OOH.</a:t>
            </a:r>
          </a:p>
          <a:p>
            <a:pPr lvl="1"/>
            <a:r>
              <a:rPr lang="en-US" sz="1800" dirty="0">
                <a:ea typeface="Calibri" panose="020F0502020204030204" pitchFamily="34" charset="0"/>
                <a:cs typeface="Arial" panose="020B0604020202020204" pitchFamily="34" charset="0"/>
              </a:rPr>
              <a:t>White children disproportionately not (officially) reported missing from OOH.</a:t>
            </a:r>
          </a:p>
          <a:p>
            <a:pPr lvl="1"/>
            <a:endParaRPr lang="en-US" sz="1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79400" lvl="1" indent="-279400"/>
            <a:r>
              <a:rPr lang="en-US" sz="22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Note: </a:t>
            </a:r>
            <a:r>
              <a:rPr lang="en-US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84 children had been reported to FCRO as missing from placement.</a:t>
            </a:r>
          </a:p>
          <a:p>
            <a:pPr marL="736600" lvl="2" indent="-279400"/>
            <a:r>
              <a:rPr lang="en-US" sz="1800" dirty="0"/>
              <a:t>51 had been officially reported as missing. </a:t>
            </a:r>
          </a:p>
          <a:p>
            <a:pPr marL="736600" lvl="2" indent="-279400"/>
            <a:r>
              <a:rPr lang="en-US" sz="1800" dirty="0">
                <a:cs typeface="Arial" panose="020B0604020202020204" pitchFamily="34" charset="0"/>
              </a:rPr>
              <a:t>33 had been </a:t>
            </a:r>
            <a:r>
              <a:rPr lang="en-US" sz="1800" dirty="0">
                <a:effectLst/>
              </a:rPr>
              <a:t>reported to FCRO as missing from placement, but not officially reported as missing person.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BFBEC-5D0A-4E92-AD9E-C0B2D6E8F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369903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CA9D91-08F6-41B9-B683-BCC913147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900"/>
            <a:ext cx="11026698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Findings – RQ2: </a:t>
            </a:r>
            <a:r>
              <a:rPr lang="en-US" dirty="0">
                <a:cs typeface="Arial" panose="020B0604020202020204" pitchFamily="34" charset="0"/>
              </a:rPr>
              <a:t>p</a:t>
            </a:r>
            <a: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revalence/contexts of children in OOH care officially reported missing vs. not officially reported missing cont.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D7F0FA5-DFBB-4B3A-9A53-D96107BCD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265208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Differences in Placement stability</a:t>
            </a:r>
            <a:endParaRPr lang="en-US" sz="2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Greater # times in care (lifetime).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ffectLst/>
                <a:ea typeface="Times New Roman" panose="02020603050405020304" pitchFamily="18" charset="0"/>
              </a:rPr>
              <a:t>2.59 versus 1.49 times in OOH care</a:t>
            </a:r>
          </a:p>
          <a:p>
            <a:pPr lvl="1">
              <a:lnSpc>
                <a:spcPct val="100000"/>
              </a:lnSpc>
            </a:pPr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Greater # of OOH placements (lifetime).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ffectLst/>
                <a:ea typeface="Times New Roman" panose="02020603050405020304" pitchFamily="18" charset="0"/>
              </a:rPr>
              <a:t>8.89 versus 3.96</a:t>
            </a:r>
            <a:r>
              <a:rPr lang="en-US" sz="1800" dirty="0">
                <a:ea typeface="Times New Roman" panose="02020603050405020304" pitchFamily="18" charset="0"/>
                <a:cs typeface="Arial" panose="020B0604020202020204" pitchFamily="34" charset="0"/>
              </a:rPr>
              <a:t> OOH placements (lifetime)</a:t>
            </a:r>
          </a:p>
          <a:p>
            <a:pPr lvl="1">
              <a:lnSpc>
                <a:spcPct val="100000"/>
              </a:lnSpc>
            </a:pPr>
            <a:endParaRPr lang="en-US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ewer days in placement.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ffectLst/>
              </a:rPr>
              <a:t>103.52 versus 202.23</a:t>
            </a:r>
            <a:endParaRPr lang="en-US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49FF33-96A3-407E-A856-0D327A47B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2652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/>
              <a:t>Differences in OOH type/supervision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ea typeface="Times New Roman" panose="02020603050405020304" pitchFamily="18" charset="0"/>
              </a:rPr>
              <a:t>Greater rates missing from group homes, institutions, independent living placements, detention facilities, and near permanency placements.</a:t>
            </a:r>
          </a:p>
          <a:p>
            <a:pPr lvl="1">
              <a:lnSpc>
                <a:spcPct val="110000"/>
              </a:lnSpc>
            </a:pPr>
            <a:r>
              <a:rPr lang="en-US" sz="1600" dirty="0">
                <a:ea typeface="Times New Roman" panose="02020603050405020304" pitchFamily="18" charset="0"/>
              </a:rPr>
              <a:t>18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% missing as nearing permanency (most </a:t>
            </a:r>
            <a:r>
              <a:rPr lang="en-US" sz="1600" dirty="0">
                <a:ea typeface="Times New Roman" panose="02020603050405020304" pitchFamily="18" charset="0"/>
              </a:rPr>
              <a:t>were 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adoptive placements) 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ea typeface="Times New Roman" panose="02020603050405020304" pitchFamily="18" charset="0"/>
              </a:rPr>
              <a:t>Lower rates missing from relative/kinship foster homes, trial home visits.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a typeface="Times New Roman" panose="02020603050405020304" pitchFamily="18" charset="0"/>
              </a:rPr>
              <a:t>Children 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supervised by Probation (alone or with NDHHS/CFS) missing at greater rates.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a typeface="Times New Roman" panose="02020603050405020304" pitchFamily="18" charset="0"/>
              </a:rPr>
              <a:t>Children supervised by 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NDHHS/CFS alone missing at lower rates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2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0FA1B-7592-41C5-B890-6BBB1ECE9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1860364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073FBC-1BCC-4202-8824-921E8B59B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Findings – RQ3: </a:t>
            </a:r>
            <a: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context(s) of children in OOH care officially reported missing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BA53B3B-756A-43BE-B692-0809BDDC7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200" dirty="0"/>
              <a:t>Qualitative Analysis of 53 children’s review/s from FCRO highlighted: </a:t>
            </a:r>
          </a:p>
          <a:p>
            <a:r>
              <a:rPr lang="en-US" sz="2200" dirty="0"/>
              <a:t>Mental Health (MH) Challenges</a:t>
            </a:r>
          </a:p>
          <a:p>
            <a:pPr lvl="1"/>
            <a:r>
              <a:rPr lang="en-US" sz="1800" dirty="0"/>
              <a:t>85% of </a:t>
            </a:r>
            <a:r>
              <a:rPr lang="en-US" sz="1800" dirty="0">
                <a:ea typeface="Times New Roman" panose="02020603050405020304" pitchFamily="18" charset="0"/>
              </a:rPr>
              <a:t>children had </a:t>
            </a:r>
            <a:r>
              <a:rPr lang="en-US" sz="1800" dirty="0">
                <a:effectLst/>
                <a:ea typeface="Times New Roman" panose="02020603050405020304" pitchFamily="18" charset="0"/>
              </a:rPr>
              <a:t>MH challenge</a:t>
            </a:r>
          </a:p>
          <a:p>
            <a:pPr lvl="2"/>
            <a:r>
              <a:rPr lang="en-US" sz="1600" dirty="0">
                <a:ea typeface="Times New Roman" panose="02020603050405020304" pitchFamily="18" charset="0"/>
              </a:rPr>
              <a:t>35% receiving services</a:t>
            </a:r>
          </a:p>
          <a:p>
            <a:pPr lvl="2"/>
            <a:r>
              <a:rPr lang="en-US" sz="1600" dirty="0"/>
              <a:t>30% treatment resistant</a:t>
            </a:r>
          </a:p>
          <a:p>
            <a:pPr lvl="2"/>
            <a:r>
              <a:rPr lang="en-US" sz="1600" dirty="0"/>
              <a:t>9% placement not prepared for MH challenges</a:t>
            </a:r>
          </a:p>
          <a:p>
            <a:pPr lvl="3"/>
            <a:r>
              <a:rPr lang="en-US" sz="1400" dirty="0">
                <a:ea typeface="Times New Roman" panose="02020603050405020304" pitchFamily="18" charset="0"/>
              </a:rPr>
              <a:t>M</a:t>
            </a:r>
            <a:r>
              <a:rPr lang="en-US" sz="1400" dirty="0">
                <a:effectLst/>
                <a:ea typeface="Times New Roman" panose="02020603050405020304" pitchFamily="18" charset="0"/>
              </a:rPr>
              <a:t>issingness impacted management of youth’s MH care </a:t>
            </a:r>
          </a:p>
          <a:p>
            <a:pPr marL="1371600" lvl="3" indent="0">
              <a:buNone/>
            </a:pPr>
            <a:endParaRPr lang="en-US" sz="1400" dirty="0">
              <a:effectLst/>
              <a:ea typeface="Times New Roman" panose="02020603050405020304" pitchFamily="18" charset="0"/>
            </a:endParaRPr>
          </a:p>
          <a:p>
            <a:r>
              <a:rPr lang="en-US" sz="2200" dirty="0">
                <a:ea typeface="Times New Roman" panose="02020603050405020304" pitchFamily="18" charset="0"/>
              </a:rPr>
              <a:t>Substance Use (SU) P</a:t>
            </a:r>
            <a:r>
              <a:rPr lang="en-US" sz="2200" dirty="0">
                <a:effectLst/>
                <a:ea typeface="Times New Roman" panose="02020603050405020304" pitchFamily="18" charset="0"/>
              </a:rPr>
              <a:t>roblems</a:t>
            </a:r>
          </a:p>
          <a:p>
            <a:pPr lvl="1"/>
            <a:r>
              <a:rPr lang="en-US" sz="1800" dirty="0">
                <a:ea typeface="Times New Roman" panose="02020603050405020304" pitchFamily="18" charset="0"/>
              </a:rPr>
              <a:t>49%</a:t>
            </a:r>
            <a:r>
              <a:rPr lang="en-US" sz="1800" dirty="0">
                <a:effectLst/>
                <a:ea typeface="Times New Roman" panose="02020603050405020304" pitchFamily="18" charset="0"/>
              </a:rPr>
              <a:t> children had substance use problems</a:t>
            </a:r>
          </a:p>
          <a:p>
            <a:pPr lvl="1"/>
            <a:r>
              <a:rPr lang="en-US" sz="1800" dirty="0"/>
              <a:t>13% receiving SU services</a:t>
            </a:r>
          </a:p>
          <a:p>
            <a:pPr lvl="1"/>
            <a:endParaRPr lang="en-US" sz="1800" dirty="0"/>
          </a:p>
          <a:p>
            <a:pPr lvl="2"/>
            <a:endParaRPr lang="en-US" sz="1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090AD-5FAE-4C06-8BE1-5EC50A8C93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2589611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E6EB-723A-4ADC-A647-FD554BE5B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Findings – RQ3: </a:t>
            </a:r>
            <a:r>
              <a:rPr lang="en-US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context(s) of children in OOH care officially reported missing cont.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19B20-8176-4975-A101-EDC98AFEA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Trafficking</a:t>
            </a:r>
          </a:p>
          <a:p>
            <a:pPr lvl="1"/>
            <a:r>
              <a:rPr lang="en-US" sz="1800" dirty="0"/>
              <a:t>5 suspected/documented sex trafficking; 1 suspected labor trafficking</a:t>
            </a:r>
          </a:p>
          <a:p>
            <a:pPr lvl="1"/>
            <a:r>
              <a:rPr lang="en-US" sz="1800" dirty="0"/>
              <a:t>Linkage between trafficking and missingness; children didn’t recognize victimization</a:t>
            </a:r>
          </a:p>
          <a:p>
            <a:pPr lvl="1"/>
            <a:endParaRPr lang="en-US" sz="1800" dirty="0"/>
          </a:p>
          <a:p>
            <a:r>
              <a:rPr lang="en-US" sz="2200" dirty="0"/>
              <a:t>Violence/Victimization in Placement</a:t>
            </a:r>
          </a:p>
          <a:p>
            <a:pPr lvl="1"/>
            <a:r>
              <a:rPr lang="en-US" sz="1800" dirty="0"/>
              <a:t>23% involved in violence (e.g., fighting)</a:t>
            </a:r>
          </a:p>
          <a:p>
            <a:pPr lvl="1"/>
            <a:r>
              <a:rPr lang="en-US" sz="1800" dirty="0"/>
              <a:t>11% victims of violence (e.g., child sexually assaulted)</a:t>
            </a:r>
          </a:p>
          <a:p>
            <a:pPr lvl="1"/>
            <a:endParaRPr lang="en-US" sz="1800" dirty="0"/>
          </a:p>
          <a:p>
            <a:pPr marL="279400" lvl="1" indent="-279400"/>
            <a:r>
              <a:rPr lang="en-US" sz="2200" dirty="0"/>
              <a:t>School Problems</a:t>
            </a:r>
          </a:p>
          <a:p>
            <a:pPr marL="736600" lvl="2" indent="-279400"/>
            <a:r>
              <a:rPr lang="en-US" sz="1800" dirty="0"/>
              <a:t>53% truancy/attendance issues </a:t>
            </a:r>
          </a:p>
          <a:p>
            <a:pPr marL="736600" lvl="2" indent="-279400"/>
            <a:r>
              <a:rPr lang="en-US" sz="1800" dirty="0"/>
              <a:t>36% behavioral issues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4EF13-C851-478E-9A60-4156135C0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3602253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6E61FA-30D1-443E-A804-A2D9D1A2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7C5EE9B-ECCA-4EA9-947F-64B734ADD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566"/>
            <a:ext cx="10515600" cy="399254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30% of NE’s officially reported missing children were missing from OOH placements.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Disproportionate impact on Black and Native children.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3% of children in OOH care were officially reported as missing from care.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Higher than national estimates on missingness from “foster care”.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Disproportionate impact on Black and Native children.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Placement stability matters.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Relative foster care “protective” against missingness, but 18% of children missing from OOH placements were missing as they were nearing permanency.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4B1A-57F8-4B0B-BE59-827DB3DA5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School of Criminology and Criminal Justice </a:t>
            </a:r>
          </a:p>
        </p:txBody>
      </p:sp>
    </p:spTree>
    <p:extLst>
      <p:ext uri="{BB962C8B-B14F-4D97-AF65-F5344CB8AC3E}">
        <p14:creationId xmlns:p14="http://schemas.microsoft.com/office/powerpoint/2010/main" val="3526578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6E61FA-30D1-443E-A804-A2D9D1A2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7C5EE9B-ECCA-4EA9-947F-64B734ADD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566"/>
            <a:ext cx="10515600" cy="3992548"/>
          </a:xfrm>
        </p:spPr>
        <p:txBody>
          <a:bodyPr>
            <a:normAutofit/>
          </a:bodyPr>
          <a:lstStyle/>
          <a:p>
            <a:r>
              <a:rPr lang="en-US" dirty="0"/>
              <a:t>Report out and discuss with stakeholders.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Submit report to NE Legislature.</a:t>
            </a:r>
          </a:p>
          <a:p>
            <a:r>
              <a:rPr lang="en-US" dirty="0"/>
              <a:t>Post report and presentation to UNO SCCJ and FCRO webpages.</a:t>
            </a:r>
          </a:p>
          <a:p>
            <a:r>
              <a:rPr lang="en-US" dirty="0"/>
              <a:t>Submit peer-reviewed journal article – will make that available upon publication.</a:t>
            </a:r>
          </a:p>
          <a:p>
            <a:r>
              <a:rPr lang="en-US" dirty="0"/>
              <a:t>Continue FCRO-UNO Collaboration.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4B1A-57F8-4B0B-BE59-827DB3DA5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DEPARTMENT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723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6FB14C-7324-4DF0-B688-0E30DE4A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D4E5C8-F4B8-43E9-AC86-96B9FA29B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400" dirty="0"/>
              <a:t>Sutter, M., Shafer, S., Weidner, E., Richards, T., Wright, E., Nystrom, A., &amp; Williams, K. (2020). LB154 Report: Prevalence of Missing Native American Women and Children in Nebraska; Barriers to Reporting and Investigating; and Opportunities for Partnerships.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Branscum, C., &amp; Richards, T.N. (forthcoming). 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 updated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xamination of the predictors of running away from foster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are in the United States and trends over ten years (2010-2019). </a:t>
            </a:r>
            <a:r>
              <a:rPr lang="en-US" sz="14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Child Abuse &amp; Neglect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Bowden, F., &amp; Lambie, I. (2015). What makes youth run or stay? A review of the literature on absconding</a:t>
            </a:r>
            <a:r>
              <a:rPr lang="en-US" sz="1400" i="1" dirty="0"/>
              <a:t>. Aggression and Violent Behavior, 25, </a:t>
            </a:r>
            <a:r>
              <a:rPr lang="en-US" sz="1400" dirty="0"/>
              <a:t>266-279.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Kim, H., </a:t>
            </a:r>
            <a:r>
              <a:rPr lang="en-US" sz="1400" dirty="0" err="1"/>
              <a:t>Chenot</a:t>
            </a:r>
            <a:r>
              <a:rPr lang="en-US" sz="1400" dirty="0"/>
              <a:t>, D., &amp; Lee, S. (2015). Running away from out‐of‐home care: A multilevel analysis</a:t>
            </a:r>
            <a:r>
              <a:rPr lang="en-US" sz="1400" i="1" dirty="0"/>
              <a:t>. Children &amp; Society, 29</a:t>
            </a:r>
            <a:r>
              <a:rPr lang="en-US" sz="1400" dirty="0"/>
              <a:t>(2), 109-121.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 err="1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Wulczyn</a:t>
            </a:r>
            <a:r>
              <a:rPr lang="en-US" sz="1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F. (2020). Race/ethnicity and running away from foster care. </a:t>
            </a:r>
            <a:r>
              <a:rPr lang="en-US" sz="1400" i="1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Children and Youth Services Review</a:t>
            </a:r>
            <a:r>
              <a:rPr lang="en-US" sz="1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400" i="1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119</a:t>
            </a:r>
            <a:r>
              <a:rPr lang="en-US" sz="1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105504.</a:t>
            </a:r>
            <a:r>
              <a:rPr lang="en-US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https://doi.org/10.1016/j.childyouth.2020.105504</a:t>
            </a:r>
            <a:endParaRPr lang="en-US" sz="1400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Crosland, K., Joseph, R., Slattery, L., Hodges, S., &amp; Dunlap, G. (2018). Why youth run: Assessing run function to stabilize foster care placement. </a:t>
            </a:r>
            <a:r>
              <a:rPr lang="en-US" sz="1400" i="1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Children and Youth Services Review</a:t>
            </a:r>
            <a:r>
              <a:rPr lang="en-US" sz="1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400" i="1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85</a:t>
            </a:r>
            <a:r>
              <a:rPr lang="en-US" sz="1400" dirty="0">
                <a:solidFill>
                  <a:srgbClr val="2222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35-42.</a:t>
            </a:r>
            <a:endParaRPr lang="en-US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60C9A-8E3F-4F0B-B576-7E2D4750B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DEPARTMENT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89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30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OMAHA">
      <a:dk1>
        <a:srgbClr val="000000"/>
      </a:dk1>
      <a:lt1>
        <a:srgbClr val="FFFFFF"/>
      </a:lt1>
      <a:dk2>
        <a:srgbClr val="626568"/>
      </a:dk2>
      <a:lt2>
        <a:srgbClr val="E7E6E6"/>
      </a:lt2>
      <a:accent1>
        <a:srgbClr val="FF0000"/>
      </a:accent1>
      <a:accent2>
        <a:srgbClr val="AB0000"/>
      </a:accent2>
      <a:accent3>
        <a:srgbClr val="6A0000"/>
      </a:accent3>
      <a:accent4>
        <a:srgbClr val="370000"/>
      </a:accent4>
      <a:accent5>
        <a:srgbClr val="000000"/>
      </a:accent5>
      <a:accent6>
        <a:srgbClr val="454545"/>
      </a:accent6>
      <a:hlink>
        <a:srgbClr val="D61920"/>
      </a:hlink>
      <a:folHlink>
        <a:srgbClr val="BCBBB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UNOMAHA">
      <a:dk1>
        <a:srgbClr val="000000"/>
      </a:dk1>
      <a:lt1>
        <a:srgbClr val="FFFFFF"/>
      </a:lt1>
      <a:dk2>
        <a:srgbClr val="626568"/>
      </a:dk2>
      <a:lt2>
        <a:srgbClr val="E7E6E6"/>
      </a:lt2>
      <a:accent1>
        <a:srgbClr val="FF0000"/>
      </a:accent1>
      <a:accent2>
        <a:srgbClr val="AB0000"/>
      </a:accent2>
      <a:accent3>
        <a:srgbClr val="6A0000"/>
      </a:accent3>
      <a:accent4>
        <a:srgbClr val="370000"/>
      </a:accent4>
      <a:accent5>
        <a:srgbClr val="000000"/>
      </a:accent5>
      <a:accent6>
        <a:srgbClr val="454545"/>
      </a:accent6>
      <a:hlink>
        <a:srgbClr val="D61920"/>
      </a:hlink>
      <a:folHlink>
        <a:srgbClr val="BCBBB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UNOMAHA">
      <a:dk1>
        <a:srgbClr val="000000"/>
      </a:dk1>
      <a:lt1>
        <a:srgbClr val="FFFFFF"/>
      </a:lt1>
      <a:dk2>
        <a:srgbClr val="626568"/>
      </a:dk2>
      <a:lt2>
        <a:srgbClr val="E7E6E6"/>
      </a:lt2>
      <a:accent1>
        <a:srgbClr val="FF0000"/>
      </a:accent1>
      <a:accent2>
        <a:srgbClr val="AB0000"/>
      </a:accent2>
      <a:accent3>
        <a:srgbClr val="6A0000"/>
      </a:accent3>
      <a:accent4>
        <a:srgbClr val="370000"/>
      </a:accent4>
      <a:accent5>
        <a:srgbClr val="000000"/>
      </a:accent5>
      <a:accent6>
        <a:srgbClr val="454545"/>
      </a:accent6>
      <a:hlink>
        <a:srgbClr val="D61920"/>
      </a:hlink>
      <a:folHlink>
        <a:srgbClr val="BCBBB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UNOMAHA">
      <a:dk1>
        <a:srgbClr val="000000"/>
      </a:dk1>
      <a:lt1>
        <a:srgbClr val="FFFFFF"/>
      </a:lt1>
      <a:dk2>
        <a:srgbClr val="626568"/>
      </a:dk2>
      <a:lt2>
        <a:srgbClr val="E7E6E6"/>
      </a:lt2>
      <a:accent1>
        <a:srgbClr val="FF0000"/>
      </a:accent1>
      <a:accent2>
        <a:srgbClr val="AB0000"/>
      </a:accent2>
      <a:accent3>
        <a:srgbClr val="6A0000"/>
      </a:accent3>
      <a:accent4>
        <a:srgbClr val="370000"/>
      </a:accent4>
      <a:accent5>
        <a:srgbClr val="000000"/>
      </a:accent5>
      <a:accent6>
        <a:srgbClr val="454545"/>
      </a:accent6>
      <a:hlink>
        <a:srgbClr val="D61920"/>
      </a:hlink>
      <a:folHlink>
        <a:srgbClr val="BCBBB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B4EE1ED631E14D85A24939D16C8936" ma:contentTypeVersion="13" ma:contentTypeDescription="Create a new document." ma:contentTypeScope="" ma:versionID="6017f67bb77ff6d9be2d221c77aa995f">
  <xsd:schema xmlns:xsd="http://www.w3.org/2001/XMLSchema" xmlns:xs="http://www.w3.org/2001/XMLSchema" xmlns:p="http://schemas.microsoft.com/office/2006/metadata/properties" xmlns:ns2="95982f6c-2172-479f-8b01-dd33fa6fbe04" xmlns:ns3="f6da95f1-0d27-4b84-83fb-450c771ae8a8" targetNamespace="http://schemas.microsoft.com/office/2006/metadata/properties" ma:root="true" ma:fieldsID="a3e421abf5162528b1592d7606c61c29" ns2:_="" ns3:_="">
    <xsd:import namespace="95982f6c-2172-479f-8b01-dd33fa6fbe04"/>
    <xsd:import namespace="f6da95f1-0d27-4b84-83fb-450c771ae8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82f6c-2172-479f-8b01-dd33fa6fbe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a95f1-0d27-4b84-83fb-450c771ae8a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82675A-704E-4AC1-95C4-9CEF05526266}">
  <ds:schemaRefs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f6da95f1-0d27-4b84-83fb-450c771ae8a8"/>
    <ds:schemaRef ds:uri="95982f6c-2172-479f-8b01-dd33fa6fbe04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5D4764C-B014-402B-A43D-DBC2DA65A5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D8E3BF-FF74-4842-8F55-3F98C5C92E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982f6c-2172-479f-8b01-dd33fa6fbe04"/>
    <ds:schemaRef ds:uri="f6da95f1-0d27-4b84-83fb-450c771ae8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2797</TotalTime>
  <Words>1637</Words>
  <Application>Microsoft Office PowerPoint</Application>
  <PresentationFormat>Widescreen</PresentationFormat>
  <Paragraphs>144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Custom Design</vt:lpstr>
      <vt:lpstr>1_Custom Design</vt:lpstr>
      <vt:lpstr>2_Custom Design</vt:lpstr>
      <vt:lpstr>Special Report: Examining Missingness among Children in Out-of-Home Care Placement in Nebraska </vt:lpstr>
      <vt:lpstr>Background</vt:lpstr>
      <vt:lpstr>Background</vt:lpstr>
      <vt:lpstr>Current Study </vt:lpstr>
      <vt:lpstr>Data</vt:lpstr>
      <vt:lpstr>Analysis</vt:lpstr>
      <vt:lpstr>  Findings – RQ1: prevalence/contexts of children officially reported missing, OOH care vs. not OOH care   </vt:lpstr>
      <vt:lpstr> Findings – RQ2: prevalence/contexts of children in OOH care officially reported missing vs. not officially reported missing </vt:lpstr>
      <vt:lpstr>Findings – RQ2: prevalence/contexts of children in OOH care officially reported missing vs. not officially reported missing cont.</vt:lpstr>
      <vt:lpstr>Findings – RQ3: context(s) of children in OOH care officially reported missing </vt:lpstr>
      <vt:lpstr>Findings – RQ3: context(s) of children in OOH care officially reported missing cont.</vt:lpstr>
      <vt:lpstr>Summary</vt:lpstr>
      <vt:lpstr>Next Steps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Angie Kennedy</dc:creator>
  <cp:lastModifiedBy>Tara Richards</cp:lastModifiedBy>
  <cp:revision>26</cp:revision>
  <dcterms:created xsi:type="dcterms:W3CDTF">2020-12-03T21:16:42Z</dcterms:created>
  <dcterms:modified xsi:type="dcterms:W3CDTF">2022-02-04T01:51:18Z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0x01010053B4EE1ED631E14D85A24939D16C8936</vt:lpwstr>
  </property>
</Properties>
</file>